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84"/>
  </p:notesMasterIdLst>
  <p:handoutMasterIdLst>
    <p:handoutMasterId r:id="rId85"/>
  </p:handoutMasterIdLst>
  <p:sldIdLst>
    <p:sldId id="717" r:id="rId2"/>
    <p:sldId id="718" r:id="rId3"/>
    <p:sldId id="660" r:id="rId4"/>
    <p:sldId id="259" r:id="rId5"/>
    <p:sldId id="284" r:id="rId6"/>
    <p:sldId id="620" r:id="rId7"/>
    <p:sldId id="285" r:id="rId8"/>
    <p:sldId id="286" r:id="rId9"/>
    <p:sldId id="695" r:id="rId10"/>
    <p:sldId id="287" r:id="rId11"/>
    <p:sldId id="293" r:id="rId12"/>
    <p:sldId id="294" r:id="rId13"/>
    <p:sldId id="713" r:id="rId14"/>
    <p:sldId id="662" r:id="rId15"/>
    <p:sldId id="667" r:id="rId16"/>
    <p:sldId id="668" r:id="rId17"/>
    <p:sldId id="663" r:id="rId18"/>
    <p:sldId id="669" r:id="rId19"/>
    <p:sldId id="664" r:id="rId20"/>
    <p:sldId id="670" r:id="rId21"/>
    <p:sldId id="671" r:id="rId22"/>
    <p:sldId id="672" r:id="rId23"/>
    <p:sldId id="629" r:id="rId24"/>
    <p:sldId id="457" r:id="rId25"/>
    <p:sldId id="631" r:id="rId26"/>
    <p:sldId id="630" r:id="rId27"/>
    <p:sldId id="619" r:id="rId28"/>
    <p:sldId id="641" r:id="rId29"/>
    <p:sldId id="618" r:id="rId30"/>
    <p:sldId id="656" r:id="rId31"/>
    <p:sldId id="638" r:id="rId32"/>
    <p:sldId id="639" r:id="rId33"/>
    <p:sldId id="642" r:id="rId34"/>
    <p:sldId id="647" r:id="rId35"/>
    <p:sldId id="657" r:id="rId36"/>
    <p:sldId id="658" r:id="rId37"/>
    <p:sldId id="648" r:id="rId38"/>
    <p:sldId id="653" r:id="rId39"/>
    <p:sldId id="654" r:id="rId40"/>
    <p:sldId id="655" r:id="rId41"/>
    <p:sldId id="646" r:id="rId42"/>
    <p:sldId id="649" r:id="rId43"/>
    <p:sldId id="464" r:id="rId44"/>
    <p:sldId id="467" r:id="rId45"/>
    <p:sldId id="484" r:id="rId46"/>
    <p:sldId id="485" r:id="rId47"/>
    <p:sldId id="702" r:id="rId48"/>
    <p:sldId id="486" r:id="rId49"/>
    <p:sldId id="488" r:id="rId50"/>
    <p:sldId id="489" r:id="rId51"/>
    <p:sldId id="490" r:id="rId52"/>
    <p:sldId id="491" r:id="rId53"/>
    <p:sldId id="492" r:id="rId54"/>
    <p:sldId id="493" r:id="rId55"/>
    <p:sldId id="494" r:id="rId56"/>
    <p:sldId id="659" r:id="rId57"/>
    <p:sldId id="703" r:id="rId58"/>
    <p:sldId id="686" r:id="rId59"/>
    <p:sldId id="495" r:id="rId60"/>
    <p:sldId id="496" r:id="rId61"/>
    <p:sldId id="497" r:id="rId62"/>
    <p:sldId id="690" r:id="rId63"/>
    <p:sldId id="696" r:id="rId64"/>
    <p:sldId id="687" r:id="rId65"/>
    <p:sldId id="677" r:id="rId66"/>
    <p:sldId id="682" r:id="rId67"/>
    <p:sldId id="684" r:id="rId68"/>
    <p:sldId id="685" r:id="rId69"/>
    <p:sldId id="683" r:id="rId70"/>
    <p:sldId id="675" r:id="rId71"/>
    <p:sldId id="499" r:id="rId72"/>
    <p:sldId id="501" r:id="rId73"/>
    <p:sldId id="502" r:id="rId74"/>
    <p:sldId id="503" r:id="rId75"/>
    <p:sldId id="504" r:id="rId76"/>
    <p:sldId id="505" r:id="rId77"/>
    <p:sldId id="506" r:id="rId78"/>
    <p:sldId id="507" r:id="rId79"/>
    <p:sldId id="508" r:id="rId80"/>
    <p:sldId id="509" r:id="rId81"/>
    <p:sldId id="511" r:id="rId82"/>
    <p:sldId id="627" r:id="rId83"/>
  </p:sldIdLst>
  <p:sldSz cx="9144000" cy="6858000" type="screen4x3"/>
  <p:notesSz cx="6858000" cy="9144000"/>
  <p:defaultTextStyle>
    <a:defPPr>
      <a:defRPr lang="de-DE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clrMru>
    <a:srgbClr val="20FFFF"/>
    <a:srgbClr val="21FF06"/>
    <a:srgbClr val="800080"/>
    <a:srgbClr val="FC02FF"/>
    <a:srgbClr val="FFC800"/>
    <a:srgbClr val="FFC8FF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602"/>
    <p:restoredTop sz="86395"/>
  </p:normalViewPr>
  <p:slideViewPr>
    <p:cSldViewPr snapToGrid="0" snapToObjects="1">
      <p:cViewPr varScale="1">
        <p:scale>
          <a:sx n="110" d="100"/>
          <a:sy n="110" d="100"/>
        </p:scale>
        <p:origin x="2416" y="1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notesMaster" Target="notesMasters/notesMaster1.xml"/><Relationship Id="rId89" Type="http://schemas.openxmlformats.org/officeDocument/2006/relationships/tableStyles" Target="tableStyles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viewProps" Target="viewProps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image" Target="../media/image14.e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image" Target="../media/image14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4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64.e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65.emf"/><Relationship Id="rId1" Type="http://schemas.openxmlformats.org/officeDocument/2006/relationships/image" Target="../media/image64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65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80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berschrift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1959A0-9401-9142-991C-B16B8F05A42A}" type="datetimeFigureOut">
              <a:rPr lang="de-DE" smtClean="0"/>
              <a:t>07.08.23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2AD3FD-BE9A-B147-93EC-C1EF2AF3C9A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042730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berschrift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86699D-2466-6344-B416-8508F3229541}" type="datetimeFigureOut">
              <a:rPr lang="de-DE" smtClean="0"/>
              <a:t>07.08.23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CH"/>
              <a:t>Mastertextformat bearbeiten</a:t>
            </a:r>
          </a:p>
          <a:p>
            <a:pPr lvl="1"/>
            <a:r>
              <a:rPr lang="de-CH"/>
              <a:t>Zweite Ebene</a:t>
            </a:r>
          </a:p>
          <a:p>
            <a:pPr lvl="2"/>
            <a:r>
              <a:rPr lang="de-CH"/>
              <a:t>Dritte Ebene</a:t>
            </a:r>
          </a:p>
          <a:p>
            <a:pPr lvl="3"/>
            <a:r>
              <a:rPr lang="de-CH"/>
              <a:t>Vierte Ebene</a:t>
            </a:r>
          </a:p>
          <a:p>
            <a:pPr lvl="4"/>
            <a:r>
              <a:rPr lang="de-CH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C19282-74EB-194F-9FFA-05B21831540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28380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C19282-74EB-194F-9FFA-05B21831540B}" type="slidenum">
              <a:rPr lang="de-DE" smtClean="0"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244948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C19282-74EB-194F-9FFA-05B21831540B}" type="slidenum">
              <a:rPr lang="de-DE" smtClean="0"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36930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C19282-74EB-194F-9FFA-05B21831540B}" type="slidenum">
              <a:rPr lang="de-DE" smtClean="0"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109422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CH"/>
              <a:t>Mastertitelformat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CH"/>
              <a:t>Master-Untertitelformat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4B22-74B0-3549-A43C-A7E9BC97C76E}" type="datetimeFigureOut">
              <a:rPr lang="de-DE" smtClean="0"/>
              <a:t>07.08.23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83C53-861B-0843-8A99-2BDF19D16AB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475126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CH"/>
              <a:t>Mastertextformat bearbeiten</a:t>
            </a:r>
          </a:p>
          <a:p>
            <a:pPr lvl="1"/>
            <a:r>
              <a:rPr lang="de-CH"/>
              <a:t>Zweite Ebene</a:t>
            </a:r>
          </a:p>
          <a:p>
            <a:pPr lvl="2"/>
            <a:r>
              <a:rPr lang="de-CH"/>
              <a:t>Dritte Ebene</a:t>
            </a:r>
          </a:p>
          <a:p>
            <a:pPr lvl="3"/>
            <a:r>
              <a:rPr lang="de-CH"/>
              <a:t>Vierte Ebene</a:t>
            </a:r>
          </a:p>
          <a:p>
            <a:pPr lvl="4"/>
            <a:r>
              <a:rPr lang="de-CH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4B22-74B0-3549-A43C-A7E9BC97C76E}" type="datetimeFigureOut">
              <a:rPr lang="de-DE" smtClean="0"/>
              <a:t>07.08.23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83C53-861B-0843-8A99-2BDF19D16AB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175360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CH"/>
              <a:t>Mastertitelformat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CH"/>
              <a:t>Mastertextformat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4B22-74B0-3549-A43C-A7E9BC97C76E}" type="datetimeFigureOut">
              <a:rPr lang="de-DE" smtClean="0"/>
              <a:t>07.08.23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83C53-861B-0843-8A99-2BDF19D16AB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753179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CH"/>
              <a:t>Mastertextformat bearbeiten</a:t>
            </a:r>
          </a:p>
          <a:p>
            <a:pPr lvl="1"/>
            <a:r>
              <a:rPr lang="de-CH"/>
              <a:t>Zweite Ebene</a:t>
            </a:r>
          </a:p>
          <a:p>
            <a:pPr lvl="2"/>
            <a:r>
              <a:rPr lang="de-CH"/>
              <a:t>Dritte Ebene</a:t>
            </a:r>
          </a:p>
          <a:p>
            <a:pPr lvl="3"/>
            <a:r>
              <a:rPr lang="de-CH"/>
              <a:t>Vierte Ebene</a:t>
            </a:r>
          </a:p>
          <a:p>
            <a:pPr lvl="4"/>
            <a:r>
              <a:rPr lang="de-CH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CH"/>
              <a:t>Mastertextformat bearbeiten</a:t>
            </a:r>
          </a:p>
          <a:p>
            <a:pPr lvl="1"/>
            <a:r>
              <a:rPr lang="de-CH"/>
              <a:t>Zweite Ebene</a:t>
            </a:r>
          </a:p>
          <a:p>
            <a:pPr lvl="2"/>
            <a:r>
              <a:rPr lang="de-CH"/>
              <a:t>Dritte Ebene</a:t>
            </a:r>
          </a:p>
          <a:p>
            <a:pPr lvl="3"/>
            <a:r>
              <a:rPr lang="de-CH"/>
              <a:t>Vierte Ebene</a:t>
            </a:r>
          </a:p>
          <a:p>
            <a:pPr lvl="4"/>
            <a:r>
              <a:rPr lang="de-CH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4B22-74B0-3549-A43C-A7E9BC97C76E}" type="datetimeFigureOut">
              <a:rPr lang="de-DE" smtClean="0"/>
              <a:t>07.08.23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83C53-861B-0843-8A99-2BDF19D16AB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265297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CH"/>
              <a:t>Mastertitelformat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CH"/>
              <a:t>Mastertextformat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CH"/>
              <a:t>Mastertextformat bearbeiten</a:t>
            </a:r>
          </a:p>
          <a:p>
            <a:pPr lvl="1"/>
            <a:r>
              <a:rPr lang="de-CH"/>
              <a:t>Zweite Ebene</a:t>
            </a:r>
          </a:p>
          <a:p>
            <a:pPr lvl="2"/>
            <a:r>
              <a:rPr lang="de-CH"/>
              <a:t>Dritte Ebene</a:t>
            </a:r>
          </a:p>
          <a:p>
            <a:pPr lvl="3"/>
            <a:r>
              <a:rPr lang="de-CH"/>
              <a:t>Vierte Ebene</a:t>
            </a:r>
          </a:p>
          <a:p>
            <a:pPr lvl="4"/>
            <a:r>
              <a:rPr lang="de-CH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CH"/>
              <a:t>Mastertextformat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CH"/>
              <a:t>Mastertextformat bearbeiten</a:t>
            </a:r>
          </a:p>
          <a:p>
            <a:pPr lvl="1"/>
            <a:r>
              <a:rPr lang="de-CH"/>
              <a:t>Zweite Ebene</a:t>
            </a:r>
          </a:p>
          <a:p>
            <a:pPr lvl="2"/>
            <a:r>
              <a:rPr lang="de-CH"/>
              <a:t>Dritte Ebene</a:t>
            </a:r>
          </a:p>
          <a:p>
            <a:pPr lvl="3"/>
            <a:r>
              <a:rPr lang="de-CH"/>
              <a:t>Vierte Ebene</a:t>
            </a:r>
          </a:p>
          <a:p>
            <a:pPr lvl="4"/>
            <a:r>
              <a:rPr lang="de-CH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4B22-74B0-3549-A43C-A7E9BC97C76E}" type="datetimeFigureOut">
              <a:rPr lang="de-DE" smtClean="0"/>
              <a:t>07.08.23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83C53-861B-0843-8A99-2BDF19D16AB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621258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/>
              <a:t>Mastertitelformat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4B22-74B0-3549-A43C-A7E9BC97C76E}" type="datetimeFigureOut">
              <a:rPr lang="de-DE" smtClean="0"/>
              <a:t>07.08.23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83C53-861B-0843-8A99-2BDF19D16AB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657376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4B22-74B0-3549-A43C-A7E9BC97C76E}" type="datetimeFigureOut">
              <a:rPr lang="de-DE" smtClean="0"/>
              <a:t>07.08.23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83C53-861B-0843-8A99-2BDF19D16AB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07274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CH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CH"/>
              <a:t>Mastertextformat bearbeiten</a:t>
            </a:r>
          </a:p>
          <a:p>
            <a:pPr lvl="1"/>
            <a:r>
              <a:rPr lang="de-CH"/>
              <a:t>Zweite Ebene</a:t>
            </a:r>
          </a:p>
          <a:p>
            <a:pPr lvl="2"/>
            <a:r>
              <a:rPr lang="de-CH"/>
              <a:t>Dritte Ebene</a:t>
            </a:r>
          </a:p>
          <a:p>
            <a:pPr lvl="3"/>
            <a:r>
              <a:rPr lang="de-CH"/>
              <a:t>Vierte Ebene</a:t>
            </a:r>
          </a:p>
          <a:p>
            <a:pPr lvl="4"/>
            <a:r>
              <a:rPr lang="de-CH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CH"/>
              <a:t>Mastertextformat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4B22-74B0-3549-A43C-A7E9BC97C76E}" type="datetimeFigureOut">
              <a:rPr lang="de-DE" smtClean="0"/>
              <a:t>07.08.23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83C53-861B-0843-8A99-2BDF19D16AB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545267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CH"/>
              <a:t>Mastertitelformat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CH"/>
              <a:t>Mastertextformat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4B22-74B0-3549-A43C-A7E9BC97C76E}" type="datetimeFigureOut">
              <a:rPr lang="de-DE" smtClean="0"/>
              <a:t>07.08.23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83C53-861B-0843-8A99-2BDF19D16AB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122114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/>
              <a:t>Mastertitelformat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CH"/>
              <a:t>Mastertextformat bearbeiten</a:t>
            </a:r>
          </a:p>
          <a:p>
            <a:pPr lvl="1"/>
            <a:r>
              <a:rPr lang="de-CH"/>
              <a:t>Zweite Ebene</a:t>
            </a:r>
          </a:p>
          <a:p>
            <a:pPr lvl="2"/>
            <a:r>
              <a:rPr lang="de-CH"/>
              <a:t>Dritte Ebene</a:t>
            </a:r>
          </a:p>
          <a:p>
            <a:pPr lvl="3"/>
            <a:r>
              <a:rPr lang="de-CH"/>
              <a:t>Vierte Ebene</a:t>
            </a:r>
          </a:p>
          <a:p>
            <a:pPr lvl="4"/>
            <a:r>
              <a:rPr lang="de-CH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4B22-74B0-3549-A43C-A7E9BC97C76E}" type="datetimeFigureOut">
              <a:rPr lang="de-DE" smtClean="0"/>
              <a:t>07.08.23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83C53-861B-0843-8A99-2BDF19D16AB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169244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CH"/>
              <a:t>Mastertitelformat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CH"/>
              <a:t>Mastertextformat bearbeiten</a:t>
            </a:r>
          </a:p>
          <a:p>
            <a:pPr lvl="1"/>
            <a:r>
              <a:rPr lang="de-CH"/>
              <a:t>Zweite Ebene</a:t>
            </a:r>
          </a:p>
          <a:p>
            <a:pPr lvl="2"/>
            <a:r>
              <a:rPr lang="de-CH"/>
              <a:t>Dritte Ebene</a:t>
            </a:r>
          </a:p>
          <a:p>
            <a:pPr lvl="3"/>
            <a:r>
              <a:rPr lang="de-CH"/>
              <a:t>Vierte Ebene</a:t>
            </a:r>
          </a:p>
          <a:p>
            <a:pPr lvl="4"/>
            <a:r>
              <a:rPr lang="de-CH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4B22-74B0-3549-A43C-A7E9BC97C76E}" type="datetimeFigureOut">
              <a:rPr lang="de-DE" smtClean="0"/>
              <a:t>07.08.23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83C53-861B-0843-8A99-2BDF19D16AB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297238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CH"/>
              <a:t>Mastertitelformat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CH"/>
              <a:t>Mastertextformat bearbeiten</a:t>
            </a:r>
          </a:p>
          <a:p>
            <a:pPr lvl="1"/>
            <a:r>
              <a:rPr lang="de-CH"/>
              <a:t>Zweite Ebene</a:t>
            </a:r>
          </a:p>
          <a:p>
            <a:pPr lvl="2"/>
            <a:r>
              <a:rPr lang="de-CH"/>
              <a:t>Dritte Ebene</a:t>
            </a:r>
          </a:p>
          <a:p>
            <a:pPr lvl="3"/>
            <a:r>
              <a:rPr lang="de-CH"/>
              <a:t>Vierte Ebene</a:t>
            </a:r>
          </a:p>
          <a:p>
            <a:pPr lvl="4"/>
            <a:r>
              <a:rPr lang="de-CH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A04B22-74B0-3549-A43C-A7E9BC97C76E}" type="datetimeFigureOut">
              <a:rPr lang="de-DE" smtClean="0"/>
              <a:t>07.08.23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383C53-861B-0843-8A99-2BDF19D16AB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821525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5.JPG"/><Relationship Id="rId4" Type="http://schemas.openxmlformats.org/officeDocument/2006/relationships/image" Target="../media/image14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4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7" Type="http://schemas.openxmlformats.org/officeDocument/2006/relationships/image" Target="../media/image17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6.e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14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7" Type="http://schemas.openxmlformats.org/officeDocument/2006/relationships/image" Target="../media/image18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6.e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14.em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5.emf"/><Relationship Id="rId5" Type="http://schemas.openxmlformats.org/officeDocument/2006/relationships/image" Target="../media/image24.emf"/><Relationship Id="rId4" Type="http://schemas.openxmlformats.org/officeDocument/2006/relationships/image" Target="../media/image14.em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emf"/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emf"/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emf"/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emf"/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emf"/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46.emf"/><Relationship Id="rId5" Type="http://schemas.openxmlformats.org/officeDocument/2006/relationships/image" Target="../media/image44.emf"/><Relationship Id="rId4" Type="http://schemas.openxmlformats.org/officeDocument/2006/relationships/oleObject" Target="../embeddings/oleObject7.bin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emf"/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emf"/><Relationship Id="rId2" Type="http://schemas.openxmlformats.org/officeDocument/2006/relationships/image" Target="../media/image48.emf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emf"/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emf"/><Relationship Id="rId2" Type="http://schemas.openxmlformats.org/officeDocument/2006/relationships/image" Target="../media/image51.emf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emf"/><Relationship Id="rId2" Type="http://schemas.openxmlformats.org/officeDocument/2006/relationships/image" Target="../media/image51.emf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emf"/><Relationship Id="rId2" Type="http://schemas.openxmlformats.org/officeDocument/2006/relationships/image" Target="../media/image55.emf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emf"/><Relationship Id="rId2" Type="http://schemas.openxmlformats.org/officeDocument/2006/relationships/image" Target="../media/image57.emf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emf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emf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emf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emf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emf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emf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emf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63.png"/><Relationship Id="rId5" Type="http://schemas.openxmlformats.org/officeDocument/2006/relationships/image" Target="../media/image62.emf"/><Relationship Id="rId4" Type="http://schemas.openxmlformats.org/officeDocument/2006/relationships/image" Target="../media/image64.emf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oleObject" Target="../embeddings/oleObject9.bin"/><Relationship Id="rId7" Type="http://schemas.openxmlformats.org/officeDocument/2006/relationships/image" Target="../media/image62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65.emf"/><Relationship Id="rId5" Type="http://schemas.openxmlformats.org/officeDocument/2006/relationships/oleObject" Target="../embeddings/oleObject10.bin"/><Relationship Id="rId4" Type="http://schemas.openxmlformats.org/officeDocument/2006/relationships/image" Target="../media/image64.emf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67.jpg"/><Relationship Id="rId5" Type="http://schemas.openxmlformats.org/officeDocument/2006/relationships/image" Target="../media/image66.emf"/><Relationship Id="rId4" Type="http://schemas.openxmlformats.org/officeDocument/2006/relationships/image" Target="../media/image65.emf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emf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emf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emf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emf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emf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emf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emf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emf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emf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emf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emf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emf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emf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emf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emf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emf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emf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5" Type="http://schemas.openxmlformats.org/officeDocument/2006/relationships/image" Target="../media/image80.emf"/><Relationship Id="rId4" Type="http://schemas.openxmlformats.org/officeDocument/2006/relationships/oleObject" Target="../embeddings/oleObject12.bin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emf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/>
          <p:cNvSpPr txBox="1"/>
          <p:nvPr/>
        </p:nvSpPr>
        <p:spPr>
          <a:xfrm>
            <a:off x="1344318" y="365958"/>
            <a:ext cx="19349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latin typeface="Helvetica"/>
                <a:cs typeface="Helvetica"/>
              </a:rPr>
              <a:t>Hans Walser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1344318" y="6121117"/>
            <a:ext cx="64649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 err="1">
                <a:latin typeface="Helvetica"/>
                <a:cs typeface="Helvetica"/>
              </a:rPr>
              <a:t>www.walser</a:t>
            </a:r>
            <a:r>
              <a:rPr lang="de-DE" sz="2400" dirty="0">
                <a:latin typeface="Helvetica"/>
                <a:cs typeface="Helvetica"/>
              </a:rPr>
              <a:t>-h-</a:t>
            </a:r>
            <a:r>
              <a:rPr lang="de-DE" sz="2400" dirty="0" err="1">
                <a:latin typeface="Helvetica"/>
                <a:cs typeface="Helvetica"/>
              </a:rPr>
              <a:t>m.ch</a:t>
            </a:r>
            <a:r>
              <a:rPr lang="de-DE" sz="2400" dirty="0">
                <a:latin typeface="Helvetica"/>
                <a:cs typeface="Helvetica"/>
              </a:rPr>
              <a:t>/</a:t>
            </a:r>
            <a:r>
              <a:rPr lang="de-DE" sz="2400" dirty="0" err="1">
                <a:latin typeface="Helvetica"/>
                <a:cs typeface="Helvetica"/>
              </a:rPr>
              <a:t>hans</a:t>
            </a:r>
            <a:r>
              <a:rPr lang="de-DE" sz="2400" dirty="0">
                <a:latin typeface="Helvetica"/>
                <a:cs typeface="Helvetica"/>
              </a:rPr>
              <a:t>/</a:t>
            </a:r>
            <a:r>
              <a:rPr lang="de-DE" sz="2400" dirty="0" err="1">
                <a:latin typeface="Helvetica"/>
                <a:cs typeface="Helvetica"/>
              </a:rPr>
              <a:t>Vortraege</a:t>
            </a:r>
            <a:r>
              <a:rPr lang="de-DE" sz="2400" dirty="0">
                <a:latin typeface="Helvetica"/>
                <a:cs typeface="Helvetica"/>
              </a:rPr>
              <a:t>/20231109</a:t>
            </a:r>
          </a:p>
        </p:txBody>
      </p:sp>
      <p:sp>
        <p:nvSpPr>
          <p:cNvPr id="2" name="Textfeld 1"/>
          <p:cNvSpPr txBox="1"/>
          <p:nvPr/>
        </p:nvSpPr>
        <p:spPr>
          <a:xfrm>
            <a:off x="1344318" y="874056"/>
            <a:ext cx="575304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600" dirty="0">
                <a:latin typeface="Helvetica"/>
                <a:cs typeface="Helvetica"/>
              </a:rPr>
              <a:t>Invariante Flächensummen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9EE3BF25-A71D-044B-BE74-74A64EDC6F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85659" y="2227356"/>
            <a:ext cx="2019300" cy="2044700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F38A65F7-B7B9-404A-89AE-30A87F999E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5171" y="2023140"/>
            <a:ext cx="2819400" cy="2662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9846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k 6">
            <a:extLst>
              <a:ext uri="{FF2B5EF4-FFF2-40B4-BE49-F238E27FC236}">
                <a16:creationId xmlns:a16="http://schemas.microsoft.com/office/drawing/2014/main" id="{26877014-68C8-F74D-9C61-9E7E68F2D5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77218" y="143882"/>
            <a:ext cx="2819400" cy="6438900"/>
          </a:xfrm>
          <a:prstGeom prst="rect">
            <a:avLst/>
          </a:prstGeom>
        </p:spPr>
      </p:pic>
      <p:sp>
        <p:nvSpPr>
          <p:cNvPr id="3" name="Textfeld 2"/>
          <p:cNvSpPr txBox="1"/>
          <p:nvPr/>
        </p:nvSpPr>
        <p:spPr>
          <a:xfrm>
            <a:off x="1344318" y="365958"/>
            <a:ext cx="19349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latin typeface="Helvetica"/>
                <a:cs typeface="Helvetica"/>
              </a:rPr>
              <a:t>Hans Walser</a:t>
            </a:r>
          </a:p>
        </p:txBody>
      </p:sp>
      <p:sp>
        <p:nvSpPr>
          <p:cNvPr id="2" name="Textfeld 1"/>
          <p:cNvSpPr txBox="1"/>
          <p:nvPr/>
        </p:nvSpPr>
        <p:spPr>
          <a:xfrm>
            <a:off x="1344318" y="874056"/>
            <a:ext cx="575304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600" dirty="0">
                <a:latin typeface="Helvetica"/>
                <a:cs typeface="Helvetica"/>
              </a:rPr>
              <a:t>Invariante Flächensummen</a:t>
            </a: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FD3BA768-31F1-914C-8BF5-3489B19838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5171" y="2023140"/>
            <a:ext cx="2819400" cy="2662455"/>
          </a:xfrm>
          <a:prstGeom prst="rect">
            <a:avLst/>
          </a:prstGeom>
        </p:spPr>
      </p:pic>
      <p:pic>
        <p:nvPicPr>
          <p:cNvPr id="4" name="Grafik 3">
            <a:extLst>
              <a:ext uri="{FF2B5EF4-FFF2-40B4-BE49-F238E27FC236}">
                <a16:creationId xmlns:a16="http://schemas.microsoft.com/office/drawing/2014/main" id="{6E88A3BC-701A-A841-875D-84703B1ECE8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69613" y="4972448"/>
            <a:ext cx="2819400" cy="431800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15AE985B-E1A7-0B40-9FF4-5D503439DEA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80106" y="3295650"/>
            <a:ext cx="127000" cy="26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51538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fik 8">
            <a:extLst>
              <a:ext uri="{FF2B5EF4-FFF2-40B4-BE49-F238E27FC236}">
                <a16:creationId xmlns:a16="http://schemas.microsoft.com/office/drawing/2014/main" id="{6C1B1334-11E6-7440-B78F-FA2E91C09F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5462" y="979947"/>
            <a:ext cx="4672620" cy="5040000"/>
          </a:xfrm>
          <a:prstGeom prst="rect">
            <a:avLst/>
          </a:prstGeom>
        </p:spPr>
      </p:pic>
      <p:sp>
        <p:nvSpPr>
          <p:cNvPr id="6" name="Textfeld 5">
            <a:extLst>
              <a:ext uri="{FF2B5EF4-FFF2-40B4-BE49-F238E27FC236}">
                <a16:creationId xmlns:a16="http://schemas.microsoft.com/office/drawing/2014/main" id="{A7C261F2-941D-4D41-9961-A913E22EF1CE}"/>
              </a:ext>
            </a:extLst>
          </p:cNvPr>
          <p:cNvSpPr txBox="1"/>
          <p:nvPr/>
        </p:nvSpPr>
        <p:spPr>
          <a:xfrm>
            <a:off x="2709129" y="602178"/>
            <a:ext cx="37257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2400" dirty="0">
                <a:latin typeface="Helvetica"/>
                <a:cs typeface="Helvetica"/>
              </a:rPr>
              <a:t>Invariante Flächensumme</a:t>
            </a:r>
          </a:p>
        </p:txBody>
      </p:sp>
    </p:spTree>
    <p:extLst>
      <p:ext uri="{BB962C8B-B14F-4D97-AF65-F5344CB8AC3E}">
        <p14:creationId xmlns:p14="http://schemas.microsoft.com/office/powerpoint/2010/main" val="41360410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/>
          <p:cNvSpPr txBox="1"/>
          <p:nvPr/>
        </p:nvSpPr>
        <p:spPr>
          <a:xfrm>
            <a:off x="2709129" y="602178"/>
            <a:ext cx="37257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2400" dirty="0">
                <a:latin typeface="Helvetica"/>
                <a:cs typeface="Helvetica"/>
              </a:rPr>
              <a:t>Invariante Flächensumme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F8EB388B-3072-364B-A849-AFE9BD27C7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4128" y="5067300"/>
            <a:ext cx="2232000" cy="701887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1FD62A37-6CB4-A843-A6F8-3CC90479A4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0200" y="1790700"/>
            <a:ext cx="5943600" cy="3276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3933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/>
          <p:cNvSpPr txBox="1"/>
          <p:nvPr/>
        </p:nvSpPr>
        <p:spPr>
          <a:xfrm>
            <a:off x="1299321" y="602178"/>
            <a:ext cx="65453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2400" dirty="0">
                <a:latin typeface="Euclid Fraktur" charset="2"/>
                <a:cs typeface="Euclid Fraktur" charset="2"/>
              </a:rPr>
              <a:t>Als ich das erste Mal auf dem Dampfwagen saß</a:t>
            </a:r>
          </a:p>
        </p:txBody>
      </p:sp>
      <p:pic>
        <p:nvPicPr>
          <p:cNvPr id="2" name="Bild 1" descr="040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0" y="1841500"/>
            <a:ext cx="5334000" cy="316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0170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/>
          <p:cNvSpPr txBox="1"/>
          <p:nvPr/>
        </p:nvSpPr>
        <p:spPr>
          <a:xfrm>
            <a:off x="1229089" y="602178"/>
            <a:ext cx="668584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2400" dirty="0">
                <a:latin typeface="Euclid Fraktur" charset="2"/>
                <a:cs typeface="Euclid Fraktur" charset="2"/>
              </a:rPr>
              <a:t>Als ich das erste Mal auf dem Dampfwagen saß</a:t>
            </a:r>
          </a:p>
          <a:p>
            <a:pPr algn="ctr"/>
            <a:r>
              <a:rPr lang="de-DE" sz="2400" dirty="0">
                <a:latin typeface="Helvetica"/>
                <a:cs typeface="Helvetica"/>
              </a:rPr>
              <a:t>Ganze Periodenlänge.  Schubspiegelsymmetrie</a:t>
            </a:r>
          </a:p>
        </p:txBody>
      </p:sp>
      <p:pic>
        <p:nvPicPr>
          <p:cNvPr id="5" name="Bild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5000" y="1841500"/>
            <a:ext cx="5334000" cy="316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4717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410681" y="285191"/>
            <a:ext cx="42389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latin typeface="Helvetica"/>
                <a:cs typeface="Helvetica"/>
              </a:rPr>
              <a:t>Achterbahn (</a:t>
            </a:r>
            <a:r>
              <a:rPr lang="de-DE" sz="2400" dirty="0" err="1">
                <a:latin typeface="Helvetica"/>
                <a:cs typeface="Helvetica"/>
              </a:rPr>
              <a:t>Lissajous</a:t>
            </a:r>
            <a:r>
              <a:rPr lang="de-DE" sz="2400" dirty="0">
                <a:latin typeface="Helvetica"/>
                <a:cs typeface="Helvetica"/>
              </a:rPr>
              <a:t>-Kurve)</a:t>
            </a: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F13DAEB4-D01F-8F48-B9E2-0FF73E27E6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650" y="1715464"/>
            <a:ext cx="7975600" cy="419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9030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/>
          <p:cNvSpPr txBox="1"/>
          <p:nvPr/>
        </p:nvSpPr>
        <p:spPr>
          <a:xfrm>
            <a:off x="410681" y="285191"/>
            <a:ext cx="21175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latin typeface="Helvetica"/>
                <a:cs typeface="Helvetica"/>
              </a:rPr>
              <a:t>Externer Pivot</a:t>
            </a:r>
          </a:p>
        </p:txBody>
      </p:sp>
      <p:pic>
        <p:nvPicPr>
          <p:cNvPr id="2" name="Bild 1" descr="060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400" y="647700"/>
            <a:ext cx="6032500" cy="5549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09682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/>
          <p:cNvSpPr txBox="1"/>
          <p:nvPr/>
        </p:nvSpPr>
        <p:spPr>
          <a:xfrm>
            <a:off x="410681" y="285191"/>
            <a:ext cx="211788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latin typeface="Helvetica"/>
                <a:cs typeface="Helvetica"/>
              </a:rPr>
              <a:t>Externer Pivot</a:t>
            </a:r>
          </a:p>
          <a:p>
            <a:r>
              <a:rPr lang="az-Cyrl-AZ" sz="2400" dirty="0">
                <a:latin typeface="Helvetica"/>
                <a:cs typeface="Helvetica"/>
              </a:rPr>
              <a:t>Тройка</a:t>
            </a:r>
            <a:endParaRPr lang="de-DE" sz="2400" dirty="0">
              <a:latin typeface="Helvetica"/>
              <a:cs typeface="Helvetica"/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C7655ADA-C04B-4A4C-BE3D-4FB29048C3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5750" y="619325"/>
            <a:ext cx="6032500" cy="5549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3277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k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86077940"/>
              </p:ext>
            </p:extLst>
          </p:nvPr>
        </p:nvGraphicFramePr>
        <p:xfrm>
          <a:off x="485831" y="1515579"/>
          <a:ext cx="5753100" cy="4927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14" name="Equation" r:id="rId3" imgW="5753100" imgH="4927600" progId="Equation.DSMT4">
                  <p:embed/>
                </p:oleObj>
              </mc:Choice>
              <mc:Fallback>
                <p:oleObj name="Equation" r:id="rId3" imgW="5753100" imgH="4927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85831" y="1515579"/>
                        <a:ext cx="5753100" cy="4927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feld 4"/>
          <p:cNvSpPr txBox="1"/>
          <p:nvPr/>
        </p:nvSpPr>
        <p:spPr>
          <a:xfrm>
            <a:off x="410681" y="285191"/>
            <a:ext cx="2528156" cy="1200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latin typeface="Helvetica"/>
                <a:cs typeface="Helvetica"/>
              </a:rPr>
              <a:t>Beweise?</a:t>
            </a:r>
          </a:p>
          <a:p>
            <a:endParaRPr lang="de-DE" sz="2400" dirty="0">
              <a:latin typeface="Helvetica"/>
              <a:cs typeface="Helvetica"/>
            </a:endParaRPr>
          </a:p>
          <a:p>
            <a:r>
              <a:rPr lang="de-DE" sz="2400" dirty="0">
                <a:latin typeface="Helvetica"/>
                <a:cs typeface="Helvetica"/>
              </a:rPr>
              <a:t>Schlüsselformeln</a:t>
            </a:r>
          </a:p>
        </p:txBody>
      </p:sp>
      <p:sp>
        <p:nvSpPr>
          <p:cNvPr id="8" name="Rechteck 7"/>
          <p:cNvSpPr/>
          <p:nvPr/>
        </p:nvSpPr>
        <p:spPr>
          <a:xfrm>
            <a:off x="3667370" y="1322567"/>
            <a:ext cx="3254039" cy="5192580"/>
          </a:xfrm>
          <a:prstGeom prst="rect">
            <a:avLst/>
          </a:prstGeom>
          <a:solidFill>
            <a:srgbClr val="FFFFFF"/>
          </a:solidFill>
          <a:ln w="381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pic>
        <p:nvPicPr>
          <p:cNvPr id="4" name="Grafik 3" descr="Ein Bild, das Baum, Himmel, draußen, Pylon enthält.&#10;&#10;Automatisch generierte Beschreibung">
            <a:extLst>
              <a:ext uri="{FF2B5EF4-FFF2-40B4-BE49-F238E27FC236}">
                <a16:creationId xmlns:a16="http://schemas.microsoft.com/office/drawing/2014/main" id="{87ED3665-E484-B24B-A26D-568DBF674A9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96305" y="730250"/>
            <a:ext cx="4038600" cy="539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16184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kt 8"/>
          <p:cNvGraphicFramePr>
            <a:graphicFrameLocks noChangeAspect="1"/>
          </p:cNvGraphicFramePr>
          <p:nvPr/>
        </p:nvGraphicFramePr>
        <p:xfrm>
          <a:off x="485831" y="1515579"/>
          <a:ext cx="5753100" cy="4927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9341" name="Equation" r:id="rId3" imgW="5753100" imgH="4927600" progId="Equation.DSMT4">
                  <p:embed/>
                </p:oleObj>
              </mc:Choice>
              <mc:Fallback>
                <p:oleObj name="Equation" r:id="rId3" imgW="5753100" imgH="4927600" progId="Equation.DSMT4">
                  <p:embed/>
                  <p:pic>
                    <p:nvPicPr>
                      <p:cNvPr id="9" name="Objekt 8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85831" y="1515579"/>
                        <a:ext cx="5753100" cy="4927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feld 4"/>
          <p:cNvSpPr txBox="1"/>
          <p:nvPr/>
        </p:nvSpPr>
        <p:spPr>
          <a:xfrm>
            <a:off x="410681" y="285191"/>
            <a:ext cx="2528156" cy="1200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latin typeface="Helvetica"/>
                <a:cs typeface="Helvetica"/>
              </a:rPr>
              <a:t>Beweise?</a:t>
            </a:r>
          </a:p>
          <a:p>
            <a:endParaRPr lang="de-DE" sz="2400" dirty="0">
              <a:latin typeface="Helvetica"/>
              <a:cs typeface="Helvetica"/>
            </a:endParaRPr>
          </a:p>
          <a:p>
            <a:r>
              <a:rPr lang="de-DE" sz="2400" dirty="0">
                <a:latin typeface="Helvetica"/>
                <a:cs typeface="Helvetica"/>
              </a:rPr>
              <a:t>Schlüsselformeln</a:t>
            </a:r>
          </a:p>
        </p:txBody>
      </p:sp>
      <p:sp>
        <p:nvSpPr>
          <p:cNvPr id="8" name="Rechteck 7"/>
          <p:cNvSpPr/>
          <p:nvPr/>
        </p:nvSpPr>
        <p:spPr>
          <a:xfrm>
            <a:off x="3667370" y="1322567"/>
            <a:ext cx="3254039" cy="5192580"/>
          </a:xfrm>
          <a:prstGeom prst="rect">
            <a:avLst/>
          </a:prstGeom>
          <a:solidFill>
            <a:srgbClr val="FFFFFF"/>
          </a:solidFill>
          <a:ln w="381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sp>
        <p:nvSpPr>
          <p:cNvPr id="2" name="Rechteck 1"/>
          <p:cNvSpPr/>
          <p:nvPr/>
        </p:nvSpPr>
        <p:spPr>
          <a:xfrm>
            <a:off x="293089" y="4050362"/>
            <a:ext cx="3028586" cy="2532416"/>
          </a:xfrm>
          <a:prstGeom prst="rect">
            <a:avLst/>
          </a:prstGeom>
          <a:solidFill>
            <a:srgbClr val="FFFFFF"/>
          </a:solidFill>
          <a:ln w="381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034972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Objekt 9"/>
          <p:cNvGraphicFramePr>
            <a:graphicFrameLocks noChangeAspect="1"/>
          </p:cNvGraphicFramePr>
          <p:nvPr/>
        </p:nvGraphicFramePr>
        <p:xfrm>
          <a:off x="485831" y="1515579"/>
          <a:ext cx="5753100" cy="4927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0441" name="Equation" r:id="rId3" imgW="5753100" imgH="4927600" progId="Equation.DSMT4">
                  <p:embed/>
                </p:oleObj>
              </mc:Choice>
              <mc:Fallback>
                <p:oleObj name="Equation" r:id="rId3" imgW="5753100" imgH="4927600" progId="Equation.DSMT4">
                  <p:embed/>
                  <p:pic>
                    <p:nvPicPr>
                      <p:cNvPr id="10" name="Objekt 9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85831" y="1515579"/>
                        <a:ext cx="5753100" cy="4927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hteck 7"/>
          <p:cNvSpPr/>
          <p:nvPr/>
        </p:nvSpPr>
        <p:spPr>
          <a:xfrm>
            <a:off x="3667370" y="1322567"/>
            <a:ext cx="3254039" cy="5192580"/>
          </a:xfrm>
          <a:prstGeom prst="rect">
            <a:avLst/>
          </a:prstGeom>
          <a:solidFill>
            <a:srgbClr val="FFFFFF"/>
          </a:solidFill>
          <a:ln w="381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sp>
        <p:nvSpPr>
          <p:cNvPr id="2" name="Rechteck 1"/>
          <p:cNvSpPr/>
          <p:nvPr/>
        </p:nvSpPr>
        <p:spPr>
          <a:xfrm>
            <a:off x="293089" y="4050362"/>
            <a:ext cx="3028586" cy="2532416"/>
          </a:xfrm>
          <a:prstGeom prst="rect">
            <a:avLst/>
          </a:prstGeom>
          <a:solidFill>
            <a:srgbClr val="FFFFFF"/>
          </a:solidFill>
          <a:ln w="381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graphicFrame>
        <p:nvGraphicFramePr>
          <p:cNvPr id="7" name="Objekt 6"/>
          <p:cNvGraphicFramePr>
            <a:graphicFrameLocks noChangeAspect="1"/>
          </p:cNvGraphicFramePr>
          <p:nvPr/>
        </p:nvGraphicFramePr>
        <p:xfrm>
          <a:off x="508376" y="4186094"/>
          <a:ext cx="2768600" cy="153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0442" name="Equation" r:id="rId5" imgW="2768600" imgH="1536700" progId="Equation.DSMT4">
                  <p:embed/>
                </p:oleObj>
              </mc:Choice>
              <mc:Fallback>
                <p:oleObj name="Equation" r:id="rId5" imgW="2768600" imgH="1536700" progId="Equation.DSMT4">
                  <p:embed/>
                  <p:pic>
                    <p:nvPicPr>
                      <p:cNvPr id="7" name="Objekt 6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08376" y="4186094"/>
                        <a:ext cx="2768600" cy="153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feld 10">
            <a:extLst>
              <a:ext uri="{FF2B5EF4-FFF2-40B4-BE49-F238E27FC236}">
                <a16:creationId xmlns:a16="http://schemas.microsoft.com/office/drawing/2014/main" id="{D1AD0A75-BF1C-584C-9E0D-956AC882A1B4}"/>
              </a:ext>
            </a:extLst>
          </p:cNvPr>
          <p:cNvSpPr txBox="1"/>
          <p:nvPr/>
        </p:nvSpPr>
        <p:spPr>
          <a:xfrm>
            <a:off x="410681" y="285191"/>
            <a:ext cx="434445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latin typeface="Helvetica"/>
                <a:cs typeface="Helvetica"/>
              </a:rPr>
              <a:t>Beweis 1: regelmäßiges </a:t>
            </a:r>
            <a:r>
              <a:rPr lang="de-DE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de-DE" sz="2400" dirty="0">
                <a:latin typeface="Helvetica"/>
                <a:cs typeface="Helvetica"/>
              </a:rPr>
              <a:t>-Eck</a:t>
            </a:r>
          </a:p>
          <a:p>
            <a:endParaRPr lang="de-DE" sz="2400" dirty="0">
              <a:latin typeface="Helvetica"/>
              <a:cs typeface="Helvetica"/>
            </a:endParaRPr>
          </a:p>
          <a:p>
            <a:r>
              <a:rPr lang="de-DE" sz="2400" dirty="0">
                <a:latin typeface="Helvetica"/>
                <a:cs typeface="Helvetica"/>
              </a:rPr>
              <a:t>Schlüsselformeln</a:t>
            </a: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65FB5638-724F-9648-B92B-F1F0308DEDE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68556" y="1721056"/>
            <a:ext cx="5041900" cy="431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8754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Objekt 9"/>
          <p:cNvGraphicFramePr>
            <a:graphicFrameLocks noChangeAspect="1"/>
          </p:cNvGraphicFramePr>
          <p:nvPr/>
        </p:nvGraphicFramePr>
        <p:xfrm>
          <a:off x="485831" y="1515579"/>
          <a:ext cx="5753100" cy="4927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359" name="Equation" r:id="rId3" imgW="5753100" imgH="4927600" progId="Equation.DSMT4">
                  <p:embed/>
                </p:oleObj>
              </mc:Choice>
              <mc:Fallback>
                <p:oleObj name="Equation" r:id="rId3" imgW="5753100" imgH="4927600" progId="Equation.DSMT4">
                  <p:embed/>
                  <p:pic>
                    <p:nvPicPr>
                      <p:cNvPr id="10" name="Objekt 9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85831" y="1515579"/>
                        <a:ext cx="5753100" cy="4927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hteck 7"/>
          <p:cNvSpPr/>
          <p:nvPr/>
        </p:nvSpPr>
        <p:spPr>
          <a:xfrm>
            <a:off x="3667370" y="1322567"/>
            <a:ext cx="3254039" cy="5192580"/>
          </a:xfrm>
          <a:prstGeom prst="rect">
            <a:avLst/>
          </a:prstGeom>
          <a:solidFill>
            <a:srgbClr val="FFFFFF"/>
          </a:solidFill>
          <a:ln w="381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sp>
        <p:nvSpPr>
          <p:cNvPr id="2" name="Rechteck 1"/>
          <p:cNvSpPr/>
          <p:nvPr/>
        </p:nvSpPr>
        <p:spPr>
          <a:xfrm>
            <a:off x="293089" y="4050362"/>
            <a:ext cx="3028586" cy="2532416"/>
          </a:xfrm>
          <a:prstGeom prst="rect">
            <a:avLst/>
          </a:prstGeom>
          <a:solidFill>
            <a:srgbClr val="FFFFFF"/>
          </a:solidFill>
          <a:ln w="381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graphicFrame>
        <p:nvGraphicFramePr>
          <p:cNvPr id="7" name="Objekt 6"/>
          <p:cNvGraphicFramePr>
            <a:graphicFrameLocks noChangeAspect="1"/>
          </p:cNvGraphicFramePr>
          <p:nvPr/>
        </p:nvGraphicFramePr>
        <p:xfrm>
          <a:off x="508376" y="4186094"/>
          <a:ext cx="2768600" cy="153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360" name="Equation" r:id="rId5" imgW="2768600" imgH="1536700" progId="Equation.DSMT4">
                  <p:embed/>
                </p:oleObj>
              </mc:Choice>
              <mc:Fallback>
                <p:oleObj name="Equation" r:id="rId5" imgW="2768600" imgH="1536700" progId="Equation.DSMT4">
                  <p:embed/>
                  <p:pic>
                    <p:nvPicPr>
                      <p:cNvPr id="7" name="Objekt 6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08376" y="4186094"/>
                        <a:ext cx="2768600" cy="153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feld 10">
            <a:extLst>
              <a:ext uri="{FF2B5EF4-FFF2-40B4-BE49-F238E27FC236}">
                <a16:creationId xmlns:a16="http://schemas.microsoft.com/office/drawing/2014/main" id="{D1AD0A75-BF1C-584C-9E0D-956AC882A1B4}"/>
              </a:ext>
            </a:extLst>
          </p:cNvPr>
          <p:cNvSpPr txBox="1"/>
          <p:nvPr/>
        </p:nvSpPr>
        <p:spPr>
          <a:xfrm>
            <a:off x="410681" y="285191"/>
            <a:ext cx="434445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latin typeface="Helvetica"/>
                <a:cs typeface="Helvetica"/>
              </a:rPr>
              <a:t>Beweis 1: regelmäßiges </a:t>
            </a:r>
            <a:r>
              <a:rPr lang="de-DE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de-DE" sz="2400" dirty="0">
                <a:latin typeface="Helvetica"/>
                <a:cs typeface="Helvetica"/>
              </a:rPr>
              <a:t>-Eck</a:t>
            </a:r>
          </a:p>
          <a:p>
            <a:endParaRPr lang="de-DE" sz="2400" dirty="0">
              <a:latin typeface="Helvetica"/>
              <a:cs typeface="Helvetica"/>
            </a:endParaRPr>
          </a:p>
          <a:p>
            <a:r>
              <a:rPr lang="de-DE" sz="2400" dirty="0">
                <a:latin typeface="Helvetica"/>
                <a:cs typeface="Helvetica"/>
              </a:rPr>
              <a:t>Schlüsselformeln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4D53B462-2AED-BF4E-B699-A0B43D14F54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67024" y="1723770"/>
            <a:ext cx="5041900" cy="431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3784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feld 4"/>
          <p:cNvSpPr txBox="1"/>
          <p:nvPr/>
        </p:nvSpPr>
        <p:spPr>
          <a:xfrm>
            <a:off x="410681" y="285191"/>
            <a:ext cx="39517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latin typeface="Helvetica"/>
                <a:cs typeface="Helvetica"/>
              </a:rPr>
              <a:t>Beweis 2: komplexe Zahlen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F1A197D4-B224-0F46-943F-BC47F2285B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925532"/>
            <a:ext cx="7721600" cy="1409700"/>
          </a:xfrm>
          <a:prstGeom prst="rect">
            <a:avLst/>
          </a:prstGeom>
        </p:spPr>
      </p:pic>
      <p:sp>
        <p:nvSpPr>
          <p:cNvPr id="9" name="Rechteck 8">
            <a:extLst>
              <a:ext uri="{FF2B5EF4-FFF2-40B4-BE49-F238E27FC236}">
                <a16:creationId xmlns:a16="http://schemas.microsoft.com/office/drawing/2014/main" id="{0C5DB036-FB52-184D-94BE-79BA9C6275D6}"/>
              </a:ext>
            </a:extLst>
          </p:cNvPr>
          <p:cNvSpPr/>
          <p:nvPr/>
        </p:nvSpPr>
        <p:spPr>
          <a:xfrm>
            <a:off x="4988690" y="833377"/>
            <a:ext cx="3796496" cy="1597307"/>
          </a:xfrm>
          <a:prstGeom prst="rect">
            <a:avLst/>
          </a:prstGeom>
          <a:solidFill>
            <a:schemeClr val="bg1"/>
          </a:solidFill>
          <a:ln w="381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556075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feld 4"/>
          <p:cNvSpPr txBox="1"/>
          <p:nvPr/>
        </p:nvSpPr>
        <p:spPr>
          <a:xfrm>
            <a:off x="410681" y="285191"/>
            <a:ext cx="39517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latin typeface="Helvetica"/>
                <a:cs typeface="Helvetica"/>
              </a:rPr>
              <a:t>Beweis 2: komplexe Zahlen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F1A197D4-B224-0F46-943F-BC47F2285B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925532"/>
            <a:ext cx="7721600" cy="1409700"/>
          </a:xfrm>
          <a:prstGeom prst="rect">
            <a:avLst/>
          </a:prstGeom>
        </p:spPr>
      </p:pic>
      <p:sp>
        <p:nvSpPr>
          <p:cNvPr id="9" name="Rechteck 8">
            <a:extLst>
              <a:ext uri="{FF2B5EF4-FFF2-40B4-BE49-F238E27FC236}">
                <a16:creationId xmlns:a16="http://schemas.microsoft.com/office/drawing/2014/main" id="{0C5DB036-FB52-184D-94BE-79BA9C6275D6}"/>
              </a:ext>
            </a:extLst>
          </p:cNvPr>
          <p:cNvSpPr/>
          <p:nvPr/>
        </p:nvSpPr>
        <p:spPr>
          <a:xfrm>
            <a:off x="6771190" y="833377"/>
            <a:ext cx="2013996" cy="1597307"/>
          </a:xfrm>
          <a:prstGeom prst="rect">
            <a:avLst/>
          </a:prstGeom>
          <a:solidFill>
            <a:schemeClr val="bg1"/>
          </a:solidFill>
          <a:ln w="381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734867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feld 4"/>
          <p:cNvSpPr txBox="1"/>
          <p:nvPr/>
        </p:nvSpPr>
        <p:spPr>
          <a:xfrm>
            <a:off x="410681" y="285191"/>
            <a:ext cx="39517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latin typeface="Helvetica"/>
                <a:cs typeface="Helvetica"/>
              </a:rPr>
              <a:t>Beweis 2: komplexe Zahlen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F1A197D4-B224-0F46-943F-BC47F2285B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925532"/>
            <a:ext cx="7721600" cy="1409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26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F1A197D4-B224-0F46-943F-BC47F2285B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925532"/>
            <a:ext cx="7721600" cy="1409700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6BC1AD70-2157-294E-869E-0BA1F7F22D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4400" y="2661051"/>
            <a:ext cx="4775200" cy="1498600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8F29776E-73F9-E046-8141-A3C9966014D9}"/>
              </a:ext>
            </a:extLst>
          </p:cNvPr>
          <p:cNvSpPr txBox="1"/>
          <p:nvPr/>
        </p:nvSpPr>
        <p:spPr>
          <a:xfrm>
            <a:off x="410681" y="4809894"/>
            <a:ext cx="31630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latin typeface="Helvetica"/>
                <a:cs typeface="Helvetica"/>
              </a:rPr>
              <a:t>Geometrische Reihe: </a:t>
            </a:r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52339DB9-4475-9B49-8CB5-DC6EF82A55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65922" y="4603279"/>
            <a:ext cx="990600" cy="584200"/>
          </a:xfrm>
          <a:prstGeom prst="rect">
            <a:avLst/>
          </a:prstGeom>
        </p:spPr>
      </p:pic>
      <p:sp>
        <p:nvSpPr>
          <p:cNvPr id="9" name="Textfeld 8">
            <a:extLst>
              <a:ext uri="{FF2B5EF4-FFF2-40B4-BE49-F238E27FC236}">
                <a16:creationId xmlns:a16="http://schemas.microsoft.com/office/drawing/2014/main" id="{9E4EF499-B1C7-204E-84E2-4F675D79AD82}"/>
              </a:ext>
            </a:extLst>
          </p:cNvPr>
          <p:cNvSpPr txBox="1"/>
          <p:nvPr/>
        </p:nvSpPr>
        <p:spPr>
          <a:xfrm>
            <a:off x="410681" y="285191"/>
            <a:ext cx="39517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latin typeface="Helvetica"/>
                <a:cs typeface="Helvetica"/>
              </a:rPr>
              <a:t>Beweis 2: komplexe Zahlen</a:t>
            </a:r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C4BAB1C6-BE11-8042-A279-A7639D313A81}"/>
              </a:ext>
            </a:extLst>
          </p:cNvPr>
          <p:cNvSpPr/>
          <p:nvPr/>
        </p:nvSpPr>
        <p:spPr>
          <a:xfrm>
            <a:off x="4953965" y="2773909"/>
            <a:ext cx="2303361" cy="1597307"/>
          </a:xfrm>
          <a:prstGeom prst="rect">
            <a:avLst/>
          </a:prstGeom>
          <a:solidFill>
            <a:schemeClr val="bg1"/>
          </a:solidFill>
          <a:ln w="381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771635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F1A197D4-B224-0F46-943F-BC47F2285B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925532"/>
            <a:ext cx="7721600" cy="1409700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6BC1AD70-2157-294E-869E-0BA1F7F22D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4400" y="2661051"/>
            <a:ext cx="4775200" cy="1498600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8F29776E-73F9-E046-8141-A3C9966014D9}"/>
              </a:ext>
            </a:extLst>
          </p:cNvPr>
          <p:cNvSpPr txBox="1"/>
          <p:nvPr/>
        </p:nvSpPr>
        <p:spPr>
          <a:xfrm>
            <a:off x="410681" y="4809894"/>
            <a:ext cx="31630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latin typeface="Helvetica"/>
                <a:cs typeface="Helvetica"/>
              </a:rPr>
              <a:t>Geometrische Reihe: </a:t>
            </a:r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52339DB9-4475-9B49-8CB5-DC6EF82A55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65922" y="4603279"/>
            <a:ext cx="990600" cy="584200"/>
          </a:xfrm>
          <a:prstGeom prst="rect">
            <a:avLst/>
          </a:prstGeom>
        </p:spPr>
      </p:pic>
      <p:sp>
        <p:nvSpPr>
          <p:cNvPr id="9" name="Textfeld 8">
            <a:extLst>
              <a:ext uri="{FF2B5EF4-FFF2-40B4-BE49-F238E27FC236}">
                <a16:creationId xmlns:a16="http://schemas.microsoft.com/office/drawing/2014/main" id="{9E4EF499-B1C7-204E-84E2-4F675D79AD82}"/>
              </a:ext>
            </a:extLst>
          </p:cNvPr>
          <p:cNvSpPr txBox="1"/>
          <p:nvPr/>
        </p:nvSpPr>
        <p:spPr>
          <a:xfrm>
            <a:off x="410681" y="285191"/>
            <a:ext cx="39517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latin typeface="Helvetica"/>
                <a:cs typeface="Helvetica"/>
              </a:rPr>
              <a:t>Beweis 2: komplexe Zahlen</a:t>
            </a:r>
          </a:p>
        </p:txBody>
      </p:sp>
    </p:spTree>
    <p:extLst>
      <p:ext uri="{BB962C8B-B14F-4D97-AF65-F5344CB8AC3E}">
        <p14:creationId xmlns:p14="http://schemas.microsoft.com/office/powerpoint/2010/main" val="19488242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F1A197D4-B224-0F46-943F-BC47F2285B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925532"/>
            <a:ext cx="7721600" cy="1409700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6BC1AD70-2157-294E-869E-0BA1F7F22D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4400" y="2661051"/>
            <a:ext cx="4775200" cy="1498600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B00C2BCF-C83A-5249-97E6-51EB007101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0250" y="4872456"/>
            <a:ext cx="5143500" cy="1003300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4BFCA2B2-72D1-6B4A-A344-79EF333E59DE}"/>
              </a:ext>
            </a:extLst>
          </p:cNvPr>
          <p:cNvSpPr txBox="1"/>
          <p:nvPr/>
        </p:nvSpPr>
        <p:spPr>
          <a:xfrm>
            <a:off x="410681" y="285191"/>
            <a:ext cx="39517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latin typeface="Helvetica"/>
                <a:cs typeface="Helvetica"/>
              </a:rPr>
              <a:t>Beweis 2: komplexe Zahlen</a:t>
            </a:r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921731C8-4F78-FF4B-A8D9-1D65FB9C2291}"/>
              </a:ext>
            </a:extLst>
          </p:cNvPr>
          <p:cNvSpPr/>
          <p:nvPr/>
        </p:nvSpPr>
        <p:spPr>
          <a:xfrm>
            <a:off x="3420319" y="4575452"/>
            <a:ext cx="4242122" cy="1597307"/>
          </a:xfrm>
          <a:prstGeom prst="rect">
            <a:avLst/>
          </a:prstGeom>
          <a:solidFill>
            <a:schemeClr val="bg1"/>
          </a:solidFill>
          <a:ln w="381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16A43129-4E81-384E-B776-2442359B12DD}"/>
              </a:ext>
            </a:extLst>
          </p:cNvPr>
          <p:cNvSpPr txBox="1"/>
          <p:nvPr/>
        </p:nvSpPr>
        <p:spPr>
          <a:xfrm>
            <a:off x="410681" y="5194761"/>
            <a:ext cx="11432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latin typeface="Helvetica"/>
                <a:cs typeface="Helvetica"/>
              </a:rPr>
              <a:t>Zähler:</a:t>
            </a:r>
          </a:p>
        </p:txBody>
      </p:sp>
    </p:spTree>
    <p:extLst>
      <p:ext uri="{BB962C8B-B14F-4D97-AF65-F5344CB8AC3E}">
        <p14:creationId xmlns:p14="http://schemas.microsoft.com/office/powerpoint/2010/main" val="7081070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F1A197D4-B224-0F46-943F-BC47F2285B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925532"/>
            <a:ext cx="7721600" cy="1409700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6BC1AD70-2157-294E-869E-0BA1F7F22D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4400" y="2661051"/>
            <a:ext cx="4775200" cy="1498600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B00C2BCF-C83A-5249-97E6-51EB007101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0250" y="4872456"/>
            <a:ext cx="5143500" cy="1003300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4BFCA2B2-72D1-6B4A-A344-79EF333E59DE}"/>
              </a:ext>
            </a:extLst>
          </p:cNvPr>
          <p:cNvSpPr txBox="1"/>
          <p:nvPr/>
        </p:nvSpPr>
        <p:spPr>
          <a:xfrm>
            <a:off x="410681" y="285191"/>
            <a:ext cx="39517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latin typeface="Helvetica"/>
                <a:cs typeface="Helvetica"/>
              </a:rPr>
              <a:t>Beweis 2: komplexe Zahlen</a:t>
            </a:r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921731C8-4F78-FF4B-A8D9-1D65FB9C2291}"/>
              </a:ext>
            </a:extLst>
          </p:cNvPr>
          <p:cNvSpPr/>
          <p:nvPr/>
        </p:nvSpPr>
        <p:spPr>
          <a:xfrm>
            <a:off x="4745618" y="4575452"/>
            <a:ext cx="2882097" cy="1597307"/>
          </a:xfrm>
          <a:prstGeom prst="rect">
            <a:avLst/>
          </a:prstGeom>
          <a:solidFill>
            <a:schemeClr val="bg1"/>
          </a:solidFill>
          <a:ln w="381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16A43129-4E81-384E-B776-2442359B12DD}"/>
              </a:ext>
            </a:extLst>
          </p:cNvPr>
          <p:cNvSpPr txBox="1"/>
          <p:nvPr/>
        </p:nvSpPr>
        <p:spPr>
          <a:xfrm>
            <a:off x="410681" y="5194761"/>
            <a:ext cx="11432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latin typeface="Helvetica"/>
                <a:cs typeface="Helvetica"/>
              </a:rPr>
              <a:t>Zähler:</a:t>
            </a:r>
          </a:p>
        </p:txBody>
      </p:sp>
    </p:spTree>
    <p:extLst>
      <p:ext uri="{BB962C8B-B14F-4D97-AF65-F5344CB8AC3E}">
        <p14:creationId xmlns:p14="http://schemas.microsoft.com/office/powerpoint/2010/main" val="39374295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F1A197D4-B224-0F46-943F-BC47F2285B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925532"/>
            <a:ext cx="7721600" cy="1409700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6BC1AD70-2157-294E-869E-0BA1F7F22D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4400" y="2661051"/>
            <a:ext cx="4775200" cy="1498600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B00C2BCF-C83A-5249-97E6-51EB007101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0250" y="4872456"/>
            <a:ext cx="5143500" cy="1003300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4BFCA2B2-72D1-6B4A-A344-79EF333E59DE}"/>
              </a:ext>
            </a:extLst>
          </p:cNvPr>
          <p:cNvSpPr txBox="1"/>
          <p:nvPr/>
        </p:nvSpPr>
        <p:spPr>
          <a:xfrm>
            <a:off x="410681" y="285191"/>
            <a:ext cx="39517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latin typeface="Helvetica"/>
                <a:cs typeface="Helvetica"/>
              </a:rPr>
              <a:t>Beweis 2: komplexe Zahlen</a:t>
            </a:r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16A43129-4E81-384E-B776-2442359B12DD}"/>
              </a:ext>
            </a:extLst>
          </p:cNvPr>
          <p:cNvSpPr txBox="1"/>
          <p:nvPr/>
        </p:nvSpPr>
        <p:spPr>
          <a:xfrm>
            <a:off x="410681" y="5194761"/>
            <a:ext cx="11432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latin typeface="Helvetica"/>
                <a:cs typeface="Helvetica"/>
              </a:rPr>
              <a:t>Zähler: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F4D09CD5-19D6-9440-8826-51FD5111205A}"/>
              </a:ext>
            </a:extLst>
          </p:cNvPr>
          <p:cNvSpPr txBox="1"/>
          <p:nvPr/>
        </p:nvSpPr>
        <p:spPr>
          <a:xfrm>
            <a:off x="4734046" y="5928124"/>
            <a:ext cx="25987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 err="1">
                <a:latin typeface="Helvetica"/>
                <a:cs typeface="Helvetica"/>
              </a:rPr>
              <a:t>Eulersche</a:t>
            </a:r>
            <a:r>
              <a:rPr lang="de-DE" sz="2400" dirty="0">
                <a:latin typeface="Helvetica"/>
                <a:cs typeface="Helvetica"/>
              </a:rPr>
              <a:t> Formel</a:t>
            </a:r>
          </a:p>
        </p:txBody>
      </p:sp>
    </p:spTree>
    <p:extLst>
      <p:ext uri="{BB962C8B-B14F-4D97-AF65-F5344CB8AC3E}">
        <p14:creationId xmlns:p14="http://schemas.microsoft.com/office/powerpoint/2010/main" val="242296519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kt 8"/>
          <p:cNvGraphicFramePr>
            <a:graphicFrameLocks noChangeAspect="1"/>
          </p:cNvGraphicFramePr>
          <p:nvPr/>
        </p:nvGraphicFramePr>
        <p:xfrm>
          <a:off x="485831" y="1515579"/>
          <a:ext cx="5753100" cy="4927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699" name="Equation" r:id="rId3" imgW="5753100" imgH="4927600" progId="Equation.DSMT4">
                  <p:embed/>
                </p:oleObj>
              </mc:Choice>
              <mc:Fallback>
                <p:oleObj name="Equation" r:id="rId3" imgW="5753100" imgH="4927600" progId="Equation.DSMT4">
                  <p:embed/>
                  <p:pic>
                    <p:nvPicPr>
                      <p:cNvPr id="9" name="Objekt 8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85831" y="1515579"/>
                        <a:ext cx="5753100" cy="4927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feld 4"/>
          <p:cNvSpPr txBox="1"/>
          <p:nvPr/>
        </p:nvSpPr>
        <p:spPr>
          <a:xfrm>
            <a:off x="410681" y="285191"/>
            <a:ext cx="2528156" cy="1200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latin typeface="Helvetica"/>
                <a:cs typeface="Helvetica"/>
              </a:rPr>
              <a:t>Beweise?</a:t>
            </a:r>
          </a:p>
          <a:p>
            <a:endParaRPr lang="de-DE" sz="2400" dirty="0">
              <a:latin typeface="Helvetica"/>
              <a:cs typeface="Helvetica"/>
            </a:endParaRPr>
          </a:p>
          <a:p>
            <a:r>
              <a:rPr lang="de-DE" sz="2400" dirty="0">
                <a:latin typeface="Helvetica"/>
                <a:cs typeface="Helvetica"/>
              </a:rPr>
              <a:t>Schlüsselformeln</a:t>
            </a:r>
          </a:p>
        </p:txBody>
      </p:sp>
      <p:sp>
        <p:nvSpPr>
          <p:cNvPr id="8" name="Rechteck 7"/>
          <p:cNvSpPr/>
          <p:nvPr/>
        </p:nvSpPr>
        <p:spPr>
          <a:xfrm>
            <a:off x="3667370" y="1322567"/>
            <a:ext cx="3254039" cy="5192580"/>
          </a:xfrm>
          <a:prstGeom prst="rect">
            <a:avLst/>
          </a:prstGeom>
          <a:solidFill>
            <a:srgbClr val="FFFFFF"/>
          </a:solidFill>
          <a:ln w="381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sp>
        <p:nvSpPr>
          <p:cNvPr id="2" name="Rechteck 1"/>
          <p:cNvSpPr/>
          <p:nvPr/>
        </p:nvSpPr>
        <p:spPr>
          <a:xfrm>
            <a:off x="293089" y="4050362"/>
            <a:ext cx="3028586" cy="2532416"/>
          </a:xfrm>
          <a:prstGeom prst="rect">
            <a:avLst/>
          </a:prstGeom>
          <a:solidFill>
            <a:srgbClr val="FFFFFF"/>
          </a:solidFill>
          <a:ln w="381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FC71EA06-6768-A24C-B7AD-51A43164116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14092" y="1974608"/>
            <a:ext cx="2052876" cy="930637"/>
          </a:xfrm>
          <a:prstGeom prst="rect">
            <a:avLst/>
          </a:prstGeom>
        </p:spPr>
      </p:pic>
      <p:pic>
        <p:nvPicPr>
          <p:cNvPr id="4" name="Grafik 3">
            <a:extLst>
              <a:ext uri="{FF2B5EF4-FFF2-40B4-BE49-F238E27FC236}">
                <a16:creationId xmlns:a16="http://schemas.microsoft.com/office/drawing/2014/main" id="{5CC2A6EC-F14E-3F43-821B-64C2C2F76F7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00661" y="2290905"/>
            <a:ext cx="1164370" cy="706939"/>
          </a:xfrm>
          <a:prstGeom prst="rect">
            <a:avLst/>
          </a:prstGeom>
        </p:spPr>
      </p:pic>
      <p:sp>
        <p:nvSpPr>
          <p:cNvPr id="10" name="Textfeld 9">
            <a:extLst>
              <a:ext uri="{FF2B5EF4-FFF2-40B4-BE49-F238E27FC236}">
                <a16:creationId xmlns:a16="http://schemas.microsoft.com/office/drawing/2014/main" id="{35951C16-8878-BA42-93B6-DF7C74791E87}"/>
              </a:ext>
            </a:extLst>
          </p:cNvPr>
          <p:cNvSpPr txBox="1"/>
          <p:nvPr/>
        </p:nvSpPr>
        <p:spPr>
          <a:xfrm>
            <a:off x="4734046" y="5928124"/>
            <a:ext cx="25987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 err="1">
                <a:latin typeface="Helvetica"/>
                <a:cs typeface="Helvetica"/>
              </a:rPr>
              <a:t>Eulersche</a:t>
            </a:r>
            <a:r>
              <a:rPr lang="de-DE" sz="2400" dirty="0">
                <a:latin typeface="Helvetica"/>
                <a:cs typeface="Helvetica"/>
              </a:rPr>
              <a:t> Formel</a:t>
            </a:r>
          </a:p>
        </p:txBody>
      </p:sp>
    </p:spTree>
    <p:extLst>
      <p:ext uri="{BB962C8B-B14F-4D97-AF65-F5344CB8AC3E}">
        <p14:creationId xmlns:p14="http://schemas.microsoft.com/office/powerpoint/2010/main" val="40610457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5625" y="572625"/>
            <a:ext cx="5676900" cy="5689600"/>
          </a:xfrm>
          <a:prstGeom prst="rect">
            <a:avLst/>
          </a:prstGeom>
        </p:spPr>
      </p:pic>
      <p:sp>
        <p:nvSpPr>
          <p:cNvPr id="10" name="Textfeld 9"/>
          <p:cNvSpPr txBox="1"/>
          <p:nvPr/>
        </p:nvSpPr>
        <p:spPr>
          <a:xfrm>
            <a:off x="567265" y="602178"/>
            <a:ext cx="17415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2400" dirty="0">
                <a:solidFill>
                  <a:srgbClr val="000000"/>
                </a:solidFill>
                <a:latin typeface="Helvetica"/>
                <a:cs typeface="Helvetica"/>
              </a:rPr>
              <a:t>Pythagoras</a:t>
            </a:r>
            <a:endParaRPr lang="de-DE" sz="2000" dirty="0">
              <a:latin typeface="Helvetica"/>
              <a:cs typeface="Helvetica"/>
            </a:endParaRPr>
          </a:p>
        </p:txBody>
      </p:sp>
    </p:spTree>
    <p:extLst>
      <p:ext uri="{BB962C8B-B14F-4D97-AF65-F5344CB8AC3E}">
        <p14:creationId xmlns:p14="http://schemas.microsoft.com/office/powerpoint/2010/main" val="18865864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56389BCF-BFA5-9946-8862-5505381796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7200" y="584200"/>
            <a:ext cx="5689600" cy="5689600"/>
          </a:xfrm>
          <a:prstGeom prst="rect">
            <a:avLst/>
          </a:prstGeom>
        </p:spPr>
      </p:pic>
      <p:sp>
        <p:nvSpPr>
          <p:cNvPr id="10" name="Textfeld 9"/>
          <p:cNvSpPr txBox="1"/>
          <p:nvPr/>
        </p:nvSpPr>
        <p:spPr>
          <a:xfrm>
            <a:off x="567265" y="602178"/>
            <a:ext cx="17415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2400">
                <a:solidFill>
                  <a:srgbClr val="000000"/>
                </a:solidFill>
                <a:latin typeface="Helvetica"/>
                <a:cs typeface="Helvetica"/>
              </a:rPr>
              <a:t>Pythagoras</a:t>
            </a:r>
            <a:endParaRPr lang="de-DE" sz="2000" dirty="0">
              <a:latin typeface="Helvetica"/>
              <a:cs typeface="Helvetica"/>
            </a:endParaRPr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5C2D9B44-1088-834E-9A47-3531FC88D8B1}"/>
              </a:ext>
            </a:extLst>
          </p:cNvPr>
          <p:cNvSpPr txBox="1"/>
          <p:nvPr/>
        </p:nvSpPr>
        <p:spPr>
          <a:xfrm>
            <a:off x="6588870" y="3198167"/>
            <a:ext cx="10759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2400" dirty="0">
                <a:solidFill>
                  <a:srgbClr val="000000"/>
                </a:solidFill>
                <a:latin typeface="Helvetica"/>
                <a:cs typeface="Helvetica"/>
              </a:rPr>
              <a:t>Abend</a:t>
            </a:r>
            <a:endParaRPr lang="de-DE" sz="2000" dirty="0">
              <a:latin typeface="Helvetica"/>
              <a:cs typeface="Helvetica"/>
            </a:endParaRPr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B6988140-F0D9-F94D-89FD-45B6386B75EA}"/>
              </a:ext>
            </a:extLst>
          </p:cNvPr>
          <p:cNvSpPr txBox="1"/>
          <p:nvPr/>
        </p:nvSpPr>
        <p:spPr>
          <a:xfrm>
            <a:off x="1035395" y="3207156"/>
            <a:ext cx="1229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2400" dirty="0">
                <a:solidFill>
                  <a:srgbClr val="000000"/>
                </a:solidFill>
                <a:latin typeface="Helvetica"/>
                <a:cs typeface="Helvetica"/>
              </a:rPr>
              <a:t>Morgen</a:t>
            </a:r>
            <a:endParaRPr lang="de-DE" sz="2000" dirty="0">
              <a:latin typeface="Helvetica"/>
              <a:cs typeface="Helvetica"/>
            </a:endParaRPr>
          </a:p>
        </p:txBody>
      </p:sp>
    </p:spTree>
    <p:extLst>
      <p:ext uri="{BB962C8B-B14F-4D97-AF65-F5344CB8AC3E}">
        <p14:creationId xmlns:p14="http://schemas.microsoft.com/office/powerpoint/2010/main" val="376204100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fik 5">
            <a:extLst>
              <a:ext uri="{FF2B5EF4-FFF2-40B4-BE49-F238E27FC236}">
                <a16:creationId xmlns:a16="http://schemas.microsoft.com/office/drawing/2014/main" id="{2B8A96D0-C709-4F46-8271-47B5E15E8D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4659" y="580487"/>
            <a:ext cx="5689600" cy="5689600"/>
          </a:xfrm>
          <a:prstGeom prst="rect">
            <a:avLst/>
          </a:prstGeom>
        </p:spPr>
      </p:pic>
      <p:sp>
        <p:nvSpPr>
          <p:cNvPr id="10" name="Textfeld 9"/>
          <p:cNvSpPr txBox="1"/>
          <p:nvPr/>
        </p:nvSpPr>
        <p:spPr>
          <a:xfrm>
            <a:off x="567265" y="602178"/>
            <a:ext cx="31293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2400" dirty="0">
                <a:solidFill>
                  <a:srgbClr val="000000"/>
                </a:solidFill>
                <a:latin typeface="Helvetica"/>
                <a:cs typeface="Helvetica"/>
              </a:rPr>
              <a:t>Pythagoras bei Nacht</a:t>
            </a:r>
            <a:endParaRPr lang="de-DE" sz="2000" dirty="0">
              <a:latin typeface="Helvetica"/>
              <a:cs typeface="Helvetica"/>
            </a:endParaRPr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8C37EFBE-391A-2245-8306-370D82936AAE}"/>
              </a:ext>
            </a:extLst>
          </p:cNvPr>
          <p:cNvSpPr txBox="1"/>
          <p:nvPr/>
        </p:nvSpPr>
        <p:spPr>
          <a:xfrm>
            <a:off x="6588870" y="3198167"/>
            <a:ext cx="10759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2400" dirty="0">
                <a:solidFill>
                  <a:srgbClr val="000000"/>
                </a:solidFill>
                <a:latin typeface="Helvetica"/>
                <a:cs typeface="Helvetica"/>
              </a:rPr>
              <a:t>Abend</a:t>
            </a:r>
            <a:endParaRPr lang="de-DE" sz="2000" dirty="0">
              <a:latin typeface="Helvetica"/>
              <a:cs typeface="Helvetica"/>
            </a:endParaRPr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6EA05D16-D543-7446-8726-E7A3B11F0AC3}"/>
              </a:ext>
            </a:extLst>
          </p:cNvPr>
          <p:cNvSpPr txBox="1"/>
          <p:nvPr/>
        </p:nvSpPr>
        <p:spPr>
          <a:xfrm>
            <a:off x="1035395" y="3207156"/>
            <a:ext cx="1229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2400" dirty="0">
                <a:solidFill>
                  <a:srgbClr val="000000"/>
                </a:solidFill>
                <a:latin typeface="Helvetica"/>
                <a:cs typeface="Helvetica"/>
              </a:rPr>
              <a:t>Morgen</a:t>
            </a:r>
            <a:endParaRPr lang="de-DE" sz="2000" dirty="0">
              <a:latin typeface="Helvetica"/>
              <a:cs typeface="Helvetica"/>
            </a:endParaRPr>
          </a:p>
        </p:txBody>
      </p:sp>
    </p:spTree>
    <p:extLst>
      <p:ext uri="{BB962C8B-B14F-4D97-AF65-F5344CB8AC3E}">
        <p14:creationId xmlns:p14="http://schemas.microsoft.com/office/powerpoint/2010/main" val="193280377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7200" y="584200"/>
            <a:ext cx="5676900" cy="5689600"/>
          </a:xfrm>
          <a:prstGeom prst="rect">
            <a:avLst/>
          </a:prstGeom>
        </p:spPr>
      </p:pic>
      <p:sp>
        <p:nvSpPr>
          <p:cNvPr id="10" name="Textfeld 9"/>
          <p:cNvSpPr txBox="1"/>
          <p:nvPr/>
        </p:nvSpPr>
        <p:spPr>
          <a:xfrm>
            <a:off x="567265" y="602178"/>
            <a:ext cx="17267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2400" dirty="0">
                <a:solidFill>
                  <a:srgbClr val="000000"/>
                </a:solidFill>
                <a:latin typeface="Helvetica"/>
                <a:cs typeface="Helvetica"/>
              </a:rPr>
              <a:t>Kopernikus</a:t>
            </a:r>
            <a:endParaRPr lang="de-DE" sz="2000" dirty="0">
              <a:latin typeface="Helvetica"/>
              <a:cs typeface="Helvetica"/>
            </a:endParaRPr>
          </a:p>
        </p:txBody>
      </p:sp>
    </p:spTree>
    <p:extLst>
      <p:ext uri="{BB962C8B-B14F-4D97-AF65-F5344CB8AC3E}">
        <p14:creationId xmlns:p14="http://schemas.microsoft.com/office/powerpoint/2010/main" val="262241326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 1" descr="200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7200" y="584200"/>
            <a:ext cx="5676900" cy="5689600"/>
          </a:xfrm>
          <a:prstGeom prst="rect">
            <a:avLst/>
          </a:prstGeom>
        </p:spPr>
      </p:pic>
      <p:sp>
        <p:nvSpPr>
          <p:cNvPr id="10" name="Textfeld 9"/>
          <p:cNvSpPr txBox="1"/>
          <p:nvPr/>
        </p:nvSpPr>
        <p:spPr>
          <a:xfrm>
            <a:off x="567265" y="602178"/>
            <a:ext cx="17267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2400" dirty="0">
                <a:solidFill>
                  <a:srgbClr val="000000"/>
                </a:solidFill>
                <a:latin typeface="Helvetica"/>
                <a:cs typeface="Helvetica"/>
              </a:rPr>
              <a:t>Kopernikus</a:t>
            </a:r>
            <a:endParaRPr lang="de-DE" sz="2000" dirty="0">
              <a:latin typeface="Helvetica"/>
              <a:cs typeface="Helvetica"/>
            </a:endParaRPr>
          </a:p>
        </p:txBody>
      </p:sp>
    </p:spTree>
    <p:extLst>
      <p:ext uri="{BB962C8B-B14F-4D97-AF65-F5344CB8AC3E}">
        <p14:creationId xmlns:p14="http://schemas.microsoft.com/office/powerpoint/2010/main" val="16988996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6200" y="812800"/>
            <a:ext cx="6438900" cy="5219700"/>
          </a:xfrm>
          <a:prstGeom prst="rect">
            <a:avLst/>
          </a:prstGeom>
        </p:spPr>
      </p:pic>
      <p:sp>
        <p:nvSpPr>
          <p:cNvPr id="4" name="Textfeld 3">
            <a:extLst>
              <a:ext uri="{FF2B5EF4-FFF2-40B4-BE49-F238E27FC236}">
                <a16:creationId xmlns:a16="http://schemas.microsoft.com/office/drawing/2014/main" id="{BD54EE61-AF47-BF4F-8765-77436E041819}"/>
              </a:ext>
            </a:extLst>
          </p:cNvPr>
          <p:cNvSpPr txBox="1"/>
          <p:nvPr/>
        </p:nvSpPr>
        <p:spPr>
          <a:xfrm>
            <a:off x="567265" y="602178"/>
            <a:ext cx="17267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2400" dirty="0">
                <a:solidFill>
                  <a:srgbClr val="000000"/>
                </a:solidFill>
                <a:latin typeface="Helvetica"/>
                <a:cs typeface="Helvetica"/>
              </a:rPr>
              <a:t>Kopernikus</a:t>
            </a:r>
            <a:endParaRPr lang="de-DE" sz="2000" dirty="0">
              <a:latin typeface="Helvetica"/>
              <a:cs typeface="Helvetica"/>
            </a:endParaRPr>
          </a:p>
        </p:txBody>
      </p:sp>
    </p:spTree>
    <p:extLst>
      <p:ext uri="{BB962C8B-B14F-4D97-AF65-F5344CB8AC3E}">
        <p14:creationId xmlns:p14="http://schemas.microsoft.com/office/powerpoint/2010/main" val="372431166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 2" descr="210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6200" y="812800"/>
            <a:ext cx="6438900" cy="5219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238795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 2" descr="210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6200" y="812800"/>
            <a:ext cx="6438900" cy="5219700"/>
          </a:xfrm>
          <a:prstGeom prst="rect">
            <a:avLst/>
          </a:prstGeom>
        </p:spPr>
      </p:pic>
      <p:sp>
        <p:nvSpPr>
          <p:cNvPr id="4" name="Textfeld 3">
            <a:extLst>
              <a:ext uri="{FF2B5EF4-FFF2-40B4-BE49-F238E27FC236}">
                <a16:creationId xmlns:a16="http://schemas.microsoft.com/office/drawing/2014/main" id="{7BA6B9F1-A8A0-5544-8EE7-4C3A12FB9954}"/>
              </a:ext>
            </a:extLst>
          </p:cNvPr>
          <p:cNvSpPr txBox="1"/>
          <p:nvPr/>
        </p:nvSpPr>
        <p:spPr>
          <a:xfrm>
            <a:off x="567265" y="602178"/>
            <a:ext cx="7883055" cy="15081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solidFill>
                  <a:srgbClr val="000000"/>
                </a:solidFill>
                <a:latin typeface="Helvetica"/>
                <a:cs typeface="Helvetica"/>
              </a:rPr>
              <a:t>Apollonios </a:t>
            </a:r>
            <a:r>
              <a:rPr lang="de-DE" sz="2000" dirty="0">
                <a:solidFill>
                  <a:srgbClr val="000000"/>
                </a:solidFill>
                <a:latin typeface="Helvetica"/>
                <a:cs typeface="Helvetica"/>
              </a:rPr>
              <a:t>(Apollonios von </a:t>
            </a:r>
            <a:r>
              <a:rPr lang="de-DE" sz="2000" dirty="0" err="1">
                <a:solidFill>
                  <a:srgbClr val="000000"/>
                </a:solidFill>
                <a:latin typeface="Helvetica"/>
                <a:cs typeface="Helvetica"/>
              </a:rPr>
              <a:t>Perge</a:t>
            </a:r>
            <a:r>
              <a:rPr lang="de-DE" sz="2000" dirty="0">
                <a:solidFill>
                  <a:srgbClr val="000000"/>
                </a:solidFill>
                <a:latin typeface="Helvetica"/>
                <a:cs typeface="Helvetica"/>
              </a:rPr>
              <a:t>, 265 BC-190 BC) </a:t>
            </a:r>
          </a:p>
          <a:p>
            <a:endParaRPr lang="de-DE" sz="2400" dirty="0">
              <a:latin typeface="Helvetica"/>
              <a:cs typeface="Helvetica"/>
            </a:endParaRPr>
          </a:p>
          <a:p>
            <a:r>
              <a:rPr lang="de-DE" sz="2400" dirty="0">
                <a:latin typeface="Helvetica"/>
                <a:cs typeface="Helvetica"/>
              </a:rPr>
              <a:t>al-</a:t>
            </a:r>
            <a:r>
              <a:rPr lang="de-DE" sz="2400" dirty="0" err="1">
                <a:latin typeface="Helvetica"/>
                <a:cs typeface="Helvetica"/>
              </a:rPr>
              <a:t>Sijzi</a:t>
            </a:r>
            <a:br>
              <a:rPr lang="de-DE" sz="2400" dirty="0">
                <a:latin typeface="Helvetica"/>
                <a:cs typeface="Helvetica"/>
              </a:rPr>
            </a:br>
            <a:r>
              <a:rPr lang="de-DE" sz="2000" dirty="0">
                <a:latin typeface="Helvetica"/>
                <a:cs typeface="Helvetica"/>
              </a:rPr>
              <a:t>(</a:t>
            </a:r>
            <a:r>
              <a:rPr lang="de-CH" sz="2000" dirty="0">
                <a:latin typeface="Helvetica"/>
                <a:cs typeface="Helvetica"/>
              </a:rPr>
              <a:t>Abu Said Ahmad </a:t>
            </a:r>
            <a:r>
              <a:rPr lang="de-CH" sz="2000" dirty="0" err="1">
                <a:latin typeface="Helvetica"/>
                <a:cs typeface="Helvetica"/>
              </a:rPr>
              <a:t>ibn</a:t>
            </a:r>
            <a:r>
              <a:rPr lang="de-CH" sz="2000" dirty="0">
                <a:latin typeface="Helvetica"/>
                <a:cs typeface="Helvetica"/>
              </a:rPr>
              <a:t> Muhammad </a:t>
            </a:r>
            <a:r>
              <a:rPr lang="de-CH" sz="2000" dirty="0" err="1">
                <a:latin typeface="Helvetica"/>
                <a:cs typeface="Helvetica"/>
              </a:rPr>
              <a:t>ibn</a:t>
            </a:r>
            <a:r>
              <a:rPr lang="de-CH" sz="2000" dirty="0">
                <a:latin typeface="Helvetica"/>
                <a:cs typeface="Helvetica"/>
              </a:rPr>
              <a:t> </a:t>
            </a:r>
            <a:r>
              <a:rPr lang="de-CH" sz="2000" dirty="0" err="1">
                <a:latin typeface="Helvetica"/>
                <a:cs typeface="Helvetica"/>
              </a:rPr>
              <a:t>Abd</a:t>
            </a:r>
            <a:r>
              <a:rPr lang="de-CH" sz="2000" dirty="0">
                <a:latin typeface="Helvetica"/>
                <a:cs typeface="Helvetica"/>
              </a:rPr>
              <a:t> al-Jalil al-</a:t>
            </a:r>
            <a:r>
              <a:rPr lang="de-CH" sz="2000" dirty="0" err="1">
                <a:latin typeface="Helvetica"/>
                <a:cs typeface="Helvetica"/>
              </a:rPr>
              <a:t>Sijzi</a:t>
            </a:r>
            <a:r>
              <a:rPr lang="de-CH" sz="2000" dirty="0">
                <a:latin typeface="Helvetica"/>
                <a:cs typeface="Helvetica"/>
              </a:rPr>
              <a:t>, 945-1020</a:t>
            </a:r>
            <a:r>
              <a:rPr lang="de-DE" sz="2000" dirty="0">
                <a:latin typeface="Helvetica"/>
                <a:cs typeface="Helvetica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00222624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5893" y="294093"/>
            <a:ext cx="6629400" cy="6240780"/>
          </a:xfrm>
          <a:prstGeom prst="rect">
            <a:avLst/>
          </a:prstGeom>
        </p:spPr>
      </p:pic>
      <p:sp>
        <p:nvSpPr>
          <p:cNvPr id="2" name="Textfeld 1"/>
          <p:cNvSpPr txBox="1"/>
          <p:nvPr/>
        </p:nvSpPr>
        <p:spPr>
          <a:xfrm>
            <a:off x="567265" y="602178"/>
            <a:ext cx="276770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solidFill>
                  <a:srgbClr val="000000"/>
                </a:solidFill>
                <a:latin typeface="Helvetica"/>
                <a:cs typeface="Helvetica"/>
              </a:rPr>
              <a:t>A</a:t>
            </a:r>
            <a:r>
              <a:rPr lang="de-DE" sz="2400" baseline="-25000" dirty="0">
                <a:solidFill>
                  <a:srgbClr val="000000"/>
                </a:solidFill>
                <a:latin typeface="Helvetica"/>
                <a:cs typeface="Helvetica"/>
              </a:rPr>
              <a:t>1</a:t>
            </a:r>
            <a:r>
              <a:rPr lang="de-DE" sz="2400" dirty="0">
                <a:solidFill>
                  <a:srgbClr val="000000"/>
                </a:solidFill>
                <a:latin typeface="Helvetica"/>
                <a:cs typeface="Helvetica"/>
              </a:rPr>
              <a:t>, ... , A</a:t>
            </a:r>
            <a:r>
              <a:rPr lang="de-DE" sz="2400" baseline="-25000" dirty="0">
                <a:solidFill>
                  <a:srgbClr val="000000"/>
                </a:solidFill>
                <a:latin typeface="Helvetica"/>
                <a:cs typeface="Helvetica"/>
              </a:rPr>
              <a:t>n</a:t>
            </a:r>
            <a:r>
              <a:rPr lang="de-DE" sz="2400" dirty="0">
                <a:solidFill>
                  <a:srgbClr val="000000"/>
                </a:solidFill>
                <a:latin typeface="Helvetica"/>
                <a:cs typeface="Helvetica"/>
              </a:rPr>
              <a:t> drehen </a:t>
            </a:r>
          </a:p>
          <a:p>
            <a:r>
              <a:rPr lang="de-DE" sz="2400" dirty="0">
                <a:solidFill>
                  <a:srgbClr val="000000"/>
                </a:solidFill>
                <a:latin typeface="Helvetica"/>
                <a:cs typeface="Helvetica"/>
              </a:rPr>
              <a:t>um Schwerpunkt S</a:t>
            </a:r>
            <a:endParaRPr lang="de-DE" sz="2000" dirty="0">
              <a:latin typeface="Helvetica"/>
              <a:cs typeface="Helvetica"/>
            </a:endParaRPr>
          </a:p>
        </p:txBody>
      </p:sp>
    </p:spTree>
    <p:extLst>
      <p:ext uri="{BB962C8B-B14F-4D97-AF65-F5344CB8AC3E}">
        <p14:creationId xmlns:p14="http://schemas.microsoft.com/office/powerpoint/2010/main" val="67312582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 3" descr="075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0220" y="298420"/>
            <a:ext cx="6629400" cy="6240780"/>
          </a:xfrm>
          <a:prstGeom prst="rect">
            <a:avLst/>
          </a:prstGeom>
        </p:spPr>
      </p:pic>
      <p:sp>
        <p:nvSpPr>
          <p:cNvPr id="2" name="Textfeld 1"/>
          <p:cNvSpPr txBox="1"/>
          <p:nvPr/>
        </p:nvSpPr>
        <p:spPr>
          <a:xfrm>
            <a:off x="567265" y="602178"/>
            <a:ext cx="276770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solidFill>
                  <a:srgbClr val="000000"/>
                </a:solidFill>
                <a:latin typeface="Helvetica"/>
                <a:cs typeface="Helvetica"/>
              </a:rPr>
              <a:t>A</a:t>
            </a:r>
            <a:r>
              <a:rPr lang="de-DE" sz="2400" baseline="-25000" dirty="0">
                <a:solidFill>
                  <a:srgbClr val="000000"/>
                </a:solidFill>
                <a:latin typeface="Helvetica"/>
                <a:cs typeface="Helvetica"/>
              </a:rPr>
              <a:t>1</a:t>
            </a:r>
            <a:r>
              <a:rPr lang="de-DE" sz="2400" dirty="0">
                <a:solidFill>
                  <a:srgbClr val="000000"/>
                </a:solidFill>
                <a:latin typeface="Helvetica"/>
                <a:cs typeface="Helvetica"/>
              </a:rPr>
              <a:t>, ... , A</a:t>
            </a:r>
            <a:r>
              <a:rPr lang="de-DE" sz="2400" baseline="-25000" dirty="0">
                <a:solidFill>
                  <a:srgbClr val="000000"/>
                </a:solidFill>
                <a:latin typeface="Helvetica"/>
                <a:cs typeface="Helvetica"/>
              </a:rPr>
              <a:t>n</a:t>
            </a:r>
            <a:r>
              <a:rPr lang="de-DE" sz="2400" dirty="0">
                <a:solidFill>
                  <a:srgbClr val="000000"/>
                </a:solidFill>
                <a:latin typeface="Helvetica"/>
                <a:cs typeface="Helvetica"/>
              </a:rPr>
              <a:t> drehen </a:t>
            </a:r>
          </a:p>
          <a:p>
            <a:r>
              <a:rPr lang="de-DE" sz="2400" dirty="0">
                <a:solidFill>
                  <a:srgbClr val="000000"/>
                </a:solidFill>
                <a:latin typeface="Helvetica"/>
                <a:cs typeface="Helvetica"/>
              </a:rPr>
              <a:t>um Schwerpunkt S</a:t>
            </a:r>
            <a:endParaRPr lang="de-DE" sz="2000" dirty="0">
              <a:latin typeface="Helvetica"/>
              <a:cs typeface="Helvetica"/>
            </a:endParaRPr>
          </a:p>
        </p:txBody>
      </p:sp>
    </p:spTree>
    <p:extLst>
      <p:ext uri="{BB962C8B-B14F-4D97-AF65-F5344CB8AC3E}">
        <p14:creationId xmlns:p14="http://schemas.microsoft.com/office/powerpoint/2010/main" val="378514350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/>
        </p:nvSpPr>
        <p:spPr>
          <a:xfrm>
            <a:off x="567265" y="602178"/>
            <a:ext cx="602036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solidFill>
                  <a:srgbClr val="000000"/>
                </a:solidFill>
                <a:latin typeface="Helvetica"/>
              </a:rPr>
              <a:t>A</a:t>
            </a:r>
            <a:r>
              <a:rPr lang="de-DE" sz="2400" baseline="-25000" dirty="0">
                <a:solidFill>
                  <a:srgbClr val="000000"/>
                </a:solidFill>
                <a:latin typeface="Helvetica"/>
              </a:rPr>
              <a:t>1</a:t>
            </a:r>
            <a:r>
              <a:rPr lang="de-DE" sz="2400" dirty="0">
                <a:solidFill>
                  <a:srgbClr val="000000"/>
                </a:solidFill>
                <a:latin typeface="Helvetica"/>
              </a:rPr>
              <a:t>, ... , A</a:t>
            </a:r>
            <a:r>
              <a:rPr lang="de-DE" sz="2400" baseline="-25000" dirty="0">
                <a:solidFill>
                  <a:srgbClr val="000000"/>
                </a:solidFill>
                <a:latin typeface="Helvetica"/>
              </a:rPr>
              <a:t>n</a:t>
            </a:r>
            <a:r>
              <a:rPr lang="de-DE" sz="2400" dirty="0">
                <a:solidFill>
                  <a:srgbClr val="000000"/>
                </a:solidFill>
                <a:latin typeface="Helvetica"/>
              </a:rPr>
              <a:t> drehen um Schwerpunkt S</a:t>
            </a:r>
          </a:p>
          <a:p>
            <a:endParaRPr lang="de-DE" sz="2400" dirty="0">
              <a:solidFill>
                <a:srgbClr val="000000"/>
              </a:solidFill>
              <a:latin typeface="Helvetica"/>
            </a:endParaRPr>
          </a:p>
          <a:p>
            <a:r>
              <a:rPr lang="de-DE" sz="2400" dirty="0">
                <a:solidFill>
                  <a:srgbClr val="000000"/>
                </a:solidFill>
                <a:latin typeface="Helvetica"/>
              </a:rPr>
              <a:t>C ein externer Punkt</a:t>
            </a:r>
          </a:p>
          <a:p>
            <a:endParaRPr lang="de-DE" sz="2400" dirty="0">
              <a:solidFill>
                <a:srgbClr val="000000"/>
              </a:solidFill>
              <a:latin typeface="Helvetica"/>
            </a:endParaRPr>
          </a:p>
          <a:p>
            <a:r>
              <a:rPr lang="de-DE" sz="2400" dirty="0">
                <a:solidFill>
                  <a:srgbClr val="000000"/>
                </a:solidFill>
                <a:latin typeface="Helvetica"/>
              </a:rPr>
              <a:t>Summe der Quadrate der Abstände von C </a:t>
            </a:r>
          </a:p>
          <a:p>
            <a:r>
              <a:rPr lang="de-DE" sz="2400" dirty="0">
                <a:solidFill>
                  <a:srgbClr val="000000"/>
                </a:solidFill>
                <a:latin typeface="Helvetica"/>
              </a:rPr>
              <a:t>zu den Punkten A</a:t>
            </a:r>
            <a:r>
              <a:rPr lang="de-DE" sz="2400" baseline="-25000" dirty="0">
                <a:solidFill>
                  <a:srgbClr val="000000"/>
                </a:solidFill>
                <a:latin typeface="Helvetica"/>
              </a:rPr>
              <a:t>1</a:t>
            </a:r>
            <a:r>
              <a:rPr lang="de-DE" sz="2400" dirty="0">
                <a:solidFill>
                  <a:srgbClr val="000000"/>
                </a:solidFill>
                <a:latin typeface="Helvetica"/>
              </a:rPr>
              <a:t>, ... , A</a:t>
            </a:r>
            <a:r>
              <a:rPr lang="de-DE" sz="2400" baseline="-25000" dirty="0">
                <a:solidFill>
                  <a:srgbClr val="000000"/>
                </a:solidFill>
                <a:latin typeface="Helvetica"/>
              </a:rPr>
              <a:t>n</a:t>
            </a:r>
            <a:r>
              <a:rPr lang="de-DE" sz="2400" dirty="0">
                <a:solidFill>
                  <a:srgbClr val="000000"/>
                </a:solidFill>
                <a:latin typeface="Helvetica"/>
              </a:rPr>
              <a:t> invariant. </a:t>
            </a:r>
          </a:p>
        </p:txBody>
      </p:sp>
      <p:sp>
        <p:nvSpPr>
          <p:cNvPr id="3" name="Abgerundetes Rechteck 2">
            <a:extLst>
              <a:ext uri="{FF2B5EF4-FFF2-40B4-BE49-F238E27FC236}">
                <a16:creationId xmlns:a16="http://schemas.microsoft.com/office/drawing/2014/main" id="{4886996B-09A7-4243-9DFA-57ABD3727550}"/>
              </a:ext>
            </a:extLst>
          </p:cNvPr>
          <p:cNvSpPr/>
          <p:nvPr/>
        </p:nvSpPr>
        <p:spPr>
          <a:xfrm>
            <a:off x="503657" y="1948070"/>
            <a:ext cx="6020366" cy="1065474"/>
          </a:xfrm>
          <a:prstGeom prst="roundRect">
            <a:avLst/>
          </a:prstGeom>
          <a:noFill/>
          <a:ln w="57150" cmpd="sng"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1206299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/>
        </p:nvSpPr>
        <p:spPr>
          <a:xfrm>
            <a:off x="567265" y="602178"/>
            <a:ext cx="6020366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solidFill>
                  <a:srgbClr val="000000"/>
                </a:solidFill>
                <a:latin typeface="Helvetica"/>
              </a:rPr>
              <a:t>A</a:t>
            </a:r>
            <a:r>
              <a:rPr lang="de-DE" sz="2400" baseline="-25000" dirty="0">
                <a:solidFill>
                  <a:srgbClr val="000000"/>
                </a:solidFill>
                <a:latin typeface="Helvetica"/>
              </a:rPr>
              <a:t>1</a:t>
            </a:r>
            <a:r>
              <a:rPr lang="de-DE" sz="2400" dirty="0">
                <a:solidFill>
                  <a:srgbClr val="000000"/>
                </a:solidFill>
                <a:latin typeface="Helvetica"/>
              </a:rPr>
              <a:t>, ... , A</a:t>
            </a:r>
            <a:r>
              <a:rPr lang="de-DE" sz="2400" baseline="-25000" dirty="0">
                <a:solidFill>
                  <a:srgbClr val="000000"/>
                </a:solidFill>
                <a:latin typeface="Helvetica"/>
              </a:rPr>
              <a:t>n</a:t>
            </a:r>
            <a:r>
              <a:rPr lang="de-DE" sz="2400" dirty="0">
                <a:solidFill>
                  <a:srgbClr val="000000"/>
                </a:solidFill>
                <a:latin typeface="Helvetica"/>
              </a:rPr>
              <a:t> drehen um Schwerpunkt S</a:t>
            </a:r>
          </a:p>
          <a:p>
            <a:endParaRPr lang="de-DE" sz="2400" dirty="0">
              <a:solidFill>
                <a:srgbClr val="000000"/>
              </a:solidFill>
              <a:latin typeface="Helvetica"/>
            </a:endParaRPr>
          </a:p>
          <a:p>
            <a:r>
              <a:rPr lang="de-DE" sz="2400" dirty="0">
                <a:solidFill>
                  <a:srgbClr val="000000"/>
                </a:solidFill>
                <a:latin typeface="Helvetica"/>
              </a:rPr>
              <a:t>C ein externer Punkt</a:t>
            </a:r>
          </a:p>
          <a:p>
            <a:endParaRPr lang="de-DE" sz="2400" dirty="0">
              <a:solidFill>
                <a:srgbClr val="000000"/>
              </a:solidFill>
              <a:latin typeface="Helvetica"/>
            </a:endParaRPr>
          </a:p>
          <a:p>
            <a:r>
              <a:rPr lang="de-DE" sz="2400" dirty="0">
                <a:solidFill>
                  <a:srgbClr val="000000"/>
                </a:solidFill>
                <a:latin typeface="Helvetica"/>
              </a:rPr>
              <a:t>Summe der Quadrate der Abstände von C </a:t>
            </a:r>
          </a:p>
          <a:p>
            <a:r>
              <a:rPr lang="de-DE" sz="2400" dirty="0">
                <a:solidFill>
                  <a:srgbClr val="000000"/>
                </a:solidFill>
                <a:latin typeface="Helvetica"/>
              </a:rPr>
              <a:t>zu den Punkten A</a:t>
            </a:r>
            <a:r>
              <a:rPr lang="de-DE" sz="2400" baseline="-25000" dirty="0">
                <a:solidFill>
                  <a:srgbClr val="000000"/>
                </a:solidFill>
                <a:latin typeface="Helvetica"/>
              </a:rPr>
              <a:t>1</a:t>
            </a:r>
            <a:r>
              <a:rPr lang="de-DE" sz="2400" dirty="0">
                <a:solidFill>
                  <a:srgbClr val="000000"/>
                </a:solidFill>
                <a:latin typeface="Helvetica"/>
              </a:rPr>
              <a:t>, ... , A</a:t>
            </a:r>
            <a:r>
              <a:rPr lang="de-DE" sz="2400" baseline="-25000" dirty="0">
                <a:solidFill>
                  <a:srgbClr val="000000"/>
                </a:solidFill>
                <a:latin typeface="Helvetica"/>
              </a:rPr>
              <a:t>n</a:t>
            </a:r>
            <a:r>
              <a:rPr lang="de-DE" sz="2400" dirty="0">
                <a:solidFill>
                  <a:srgbClr val="000000"/>
                </a:solidFill>
                <a:latin typeface="Helvetica"/>
              </a:rPr>
              <a:t> invariant. </a:t>
            </a:r>
          </a:p>
          <a:p>
            <a:endParaRPr lang="de-DE" sz="2400" dirty="0">
              <a:solidFill>
                <a:srgbClr val="000000"/>
              </a:solidFill>
              <a:latin typeface="Helvetica"/>
            </a:endParaRPr>
          </a:p>
          <a:p>
            <a:r>
              <a:rPr lang="de-DE" sz="2400" dirty="0">
                <a:solidFill>
                  <a:srgbClr val="000000"/>
                </a:solidFill>
                <a:latin typeface="Helvetica"/>
              </a:rPr>
              <a:t>Beweis:</a:t>
            </a:r>
          </a:p>
          <a:p>
            <a:endParaRPr lang="de-DE" sz="2400" dirty="0">
              <a:solidFill>
                <a:srgbClr val="000000"/>
              </a:solidFill>
              <a:latin typeface="Helvetica"/>
            </a:endParaRPr>
          </a:p>
          <a:p>
            <a:r>
              <a:rPr lang="de-CH" sz="2400" dirty="0">
                <a:solidFill>
                  <a:srgbClr val="000000"/>
                </a:solidFill>
                <a:latin typeface="Helvetica"/>
              </a:rPr>
              <a:t>Ursprung in den Schwerpunkt S</a:t>
            </a:r>
          </a:p>
          <a:p>
            <a:endParaRPr lang="de-DE" sz="2400" dirty="0">
              <a:solidFill>
                <a:srgbClr val="000000"/>
              </a:solidFill>
              <a:latin typeface="Helvetica"/>
            </a:endParaRPr>
          </a:p>
          <a:p>
            <a:r>
              <a:rPr lang="de-DE" sz="2400" dirty="0" err="1">
                <a:solidFill>
                  <a:srgbClr val="000000"/>
                </a:solidFill>
                <a:latin typeface="Helvetica"/>
              </a:rPr>
              <a:t>A</a:t>
            </a:r>
            <a:r>
              <a:rPr lang="de-DE" sz="2400" baseline="-25000" dirty="0" err="1">
                <a:solidFill>
                  <a:srgbClr val="000000"/>
                </a:solidFill>
                <a:latin typeface="Helvetica"/>
              </a:rPr>
              <a:t>k</a:t>
            </a:r>
            <a:r>
              <a:rPr lang="de-DE" sz="2400" dirty="0">
                <a:solidFill>
                  <a:srgbClr val="000000"/>
                </a:solidFill>
                <a:latin typeface="Helvetica"/>
              </a:rPr>
              <a:t>:(</a:t>
            </a:r>
            <a:r>
              <a:rPr lang="de-DE" sz="2400" dirty="0" err="1">
                <a:solidFill>
                  <a:srgbClr val="000000"/>
                </a:solidFill>
                <a:latin typeface="Helvetica"/>
              </a:rPr>
              <a:t>x</a:t>
            </a:r>
            <a:r>
              <a:rPr lang="de-DE" sz="2400" baseline="-25000" dirty="0" err="1">
                <a:solidFill>
                  <a:srgbClr val="000000"/>
                </a:solidFill>
                <a:latin typeface="Helvetica"/>
              </a:rPr>
              <a:t>k</a:t>
            </a:r>
            <a:r>
              <a:rPr lang="de-DE" sz="2400" dirty="0">
                <a:solidFill>
                  <a:srgbClr val="000000"/>
                </a:solidFill>
                <a:latin typeface="Helvetica"/>
              </a:rPr>
              <a:t>, </a:t>
            </a:r>
            <a:r>
              <a:rPr lang="de-DE" sz="2400" dirty="0" err="1">
                <a:solidFill>
                  <a:srgbClr val="000000"/>
                </a:solidFill>
                <a:latin typeface="Helvetica"/>
              </a:rPr>
              <a:t>y</a:t>
            </a:r>
            <a:r>
              <a:rPr lang="de-DE" sz="2400" baseline="-25000" dirty="0" err="1">
                <a:solidFill>
                  <a:srgbClr val="000000"/>
                </a:solidFill>
                <a:latin typeface="Helvetica"/>
              </a:rPr>
              <a:t>k</a:t>
            </a:r>
            <a:r>
              <a:rPr lang="de-DE" sz="2400" dirty="0">
                <a:solidFill>
                  <a:srgbClr val="000000"/>
                </a:solidFill>
                <a:latin typeface="Helvetica"/>
              </a:rPr>
              <a:t>), </a:t>
            </a:r>
            <a:r>
              <a:rPr lang="de-DE" sz="2400" dirty="0" err="1">
                <a:solidFill>
                  <a:srgbClr val="000000"/>
                </a:solidFill>
                <a:latin typeface="Helvetica"/>
              </a:rPr>
              <a:t>k</a:t>
            </a:r>
            <a:r>
              <a:rPr lang="de-DE" sz="2400" dirty="0">
                <a:solidFill>
                  <a:srgbClr val="000000"/>
                </a:solidFill>
                <a:latin typeface="Helvetica"/>
              </a:rPr>
              <a:t> = 1, ... , </a:t>
            </a:r>
            <a:r>
              <a:rPr lang="de-DE" sz="2400" dirty="0" err="1">
                <a:solidFill>
                  <a:srgbClr val="000000"/>
                </a:solidFill>
                <a:latin typeface="Helvetica"/>
              </a:rPr>
              <a:t>n</a:t>
            </a:r>
            <a:r>
              <a:rPr lang="de-CH" sz="2400" dirty="0">
                <a:solidFill>
                  <a:srgbClr val="000000"/>
                </a:solidFill>
                <a:latin typeface="Helvetica"/>
              </a:rPr>
              <a:t> </a:t>
            </a:r>
          </a:p>
          <a:p>
            <a:endParaRPr lang="de-CH" sz="2400" dirty="0">
              <a:solidFill>
                <a:srgbClr val="000000"/>
              </a:solidFill>
              <a:latin typeface="Helvetica"/>
            </a:endParaRPr>
          </a:p>
          <a:p>
            <a:r>
              <a:rPr lang="de-DE" sz="2400" dirty="0">
                <a:solidFill>
                  <a:srgbClr val="000000"/>
                </a:solidFill>
                <a:latin typeface="Helvetica"/>
              </a:rPr>
              <a:t>C:(</a:t>
            </a:r>
            <a:r>
              <a:rPr lang="de-DE" sz="2400" dirty="0" err="1">
                <a:solidFill>
                  <a:srgbClr val="000000"/>
                </a:solidFill>
                <a:latin typeface="Helvetica"/>
              </a:rPr>
              <a:t>x</a:t>
            </a:r>
            <a:r>
              <a:rPr lang="de-DE" sz="2400" baseline="-25000" dirty="0" err="1">
                <a:solidFill>
                  <a:srgbClr val="000000"/>
                </a:solidFill>
                <a:latin typeface="Helvetica"/>
              </a:rPr>
              <a:t>C</a:t>
            </a:r>
            <a:r>
              <a:rPr lang="de-DE" sz="2400" dirty="0">
                <a:solidFill>
                  <a:srgbClr val="000000"/>
                </a:solidFill>
                <a:latin typeface="Helvetica"/>
              </a:rPr>
              <a:t>, </a:t>
            </a:r>
            <a:r>
              <a:rPr lang="de-DE" sz="2400" dirty="0" err="1">
                <a:solidFill>
                  <a:srgbClr val="000000"/>
                </a:solidFill>
                <a:latin typeface="Helvetica"/>
              </a:rPr>
              <a:t>y</a:t>
            </a:r>
            <a:r>
              <a:rPr lang="de-DE" sz="2400" baseline="-25000" dirty="0" err="1">
                <a:solidFill>
                  <a:srgbClr val="000000"/>
                </a:solidFill>
                <a:latin typeface="Helvetica"/>
              </a:rPr>
              <a:t>C</a:t>
            </a:r>
            <a:r>
              <a:rPr lang="de-DE" sz="2400" dirty="0">
                <a:solidFill>
                  <a:srgbClr val="000000"/>
                </a:solidFill>
                <a:latin typeface="Helvetica"/>
              </a:rPr>
              <a:t>)</a:t>
            </a:r>
            <a:r>
              <a:rPr lang="de-CH" sz="2400" dirty="0">
                <a:solidFill>
                  <a:srgbClr val="000000"/>
                </a:solidFill>
                <a:latin typeface="Helvetica"/>
              </a:rPr>
              <a:t> </a:t>
            </a:r>
            <a:endParaRPr lang="de-DE" sz="2400" dirty="0">
              <a:solidFill>
                <a:srgbClr val="000000"/>
              </a:solidFill>
              <a:latin typeface="Helvetica"/>
            </a:endParaRPr>
          </a:p>
        </p:txBody>
      </p:sp>
      <p:sp>
        <p:nvSpPr>
          <p:cNvPr id="3" name="Abgerundetes Rechteck 2">
            <a:extLst>
              <a:ext uri="{FF2B5EF4-FFF2-40B4-BE49-F238E27FC236}">
                <a16:creationId xmlns:a16="http://schemas.microsoft.com/office/drawing/2014/main" id="{4886996B-09A7-4243-9DFA-57ABD3727550}"/>
              </a:ext>
            </a:extLst>
          </p:cNvPr>
          <p:cNvSpPr/>
          <p:nvPr/>
        </p:nvSpPr>
        <p:spPr>
          <a:xfrm>
            <a:off x="503657" y="1948070"/>
            <a:ext cx="6020366" cy="1065474"/>
          </a:xfrm>
          <a:prstGeom prst="roundRect">
            <a:avLst/>
          </a:prstGeom>
          <a:noFill/>
          <a:ln w="57150" cmpd="sng"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D270C9B5-0864-0848-8EFB-107438FF7A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65003" y="4359436"/>
            <a:ext cx="2880000" cy="1065205"/>
          </a:xfrm>
          <a:prstGeom prst="rect">
            <a:avLst/>
          </a:prstGeom>
        </p:spPr>
      </p:pic>
      <p:sp>
        <p:nvSpPr>
          <p:cNvPr id="4" name="Rechteck 3">
            <a:extLst>
              <a:ext uri="{FF2B5EF4-FFF2-40B4-BE49-F238E27FC236}">
                <a16:creationId xmlns:a16="http://schemas.microsoft.com/office/drawing/2014/main" id="{178384D6-2323-0D4C-BD5C-9FC333C6800F}"/>
              </a:ext>
            </a:extLst>
          </p:cNvPr>
          <p:cNvSpPr/>
          <p:nvPr/>
        </p:nvSpPr>
        <p:spPr>
          <a:xfrm>
            <a:off x="349893" y="4492579"/>
            <a:ext cx="8444213" cy="2236061"/>
          </a:xfrm>
          <a:prstGeom prst="rect">
            <a:avLst/>
          </a:prstGeom>
          <a:solidFill>
            <a:schemeClr val="bg1"/>
          </a:solidFill>
          <a:ln w="381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1984187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fik 5">
            <a:extLst>
              <a:ext uri="{FF2B5EF4-FFF2-40B4-BE49-F238E27FC236}">
                <a16:creationId xmlns:a16="http://schemas.microsoft.com/office/drawing/2014/main" id="{370C204E-6E44-E24E-8AD7-900072E1DB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3398" y="4724123"/>
            <a:ext cx="2895600" cy="1498600"/>
          </a:xfrm>
          <a:prstGeom prst="rect">
            <a:avLst/>
          </a:prstGeom>
        </p:spPr>
      </p:pic>
      <p:sp>
        <p:nvSpPr>
          <p:cNvPr id="2" name="Textfeld 1"/>
          <p:cNvSpPr txBox="1"/>
          <p:nvPr/>
        </p:nvSpPr>
        <p:spPr>
          <a:xfrm>
            <a:off x="567265" y="602178"/>
            <a:ext cx="6020366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solidFill>
                  <a:srgbClr val="000000"/>
                </a:solidFill>
                <a:latin typeface="Helvetica"/>
              </a:rPr>
              <a:t>A</a:t>
            </a:r>
            <a:r>
              <a:rPr lang="de-DE" sz="2400" baseline="-25000" dirty="0">
                <a:solidFill>
                  <a:srgbClr val="000000"/>
                </a:solidFill>
                <a:latin typeface="Helvetica"/>
              </a:rPr>
              <a:t>1</a:t>
            </a:r>
            <a:r>
              <a:rPr lang="de-DE" sz="2400" dirty="0">
                <a:solidFill>
                  <a:srgbClr val="000000"/>
                </a:solidFill>
                <a:latin typeface="Helvetica"/>
              </a:rPr>
              <a:t>, ... , A</a:t>
            </a:r>
            <a:r>
              <a:rPr lang="de-DE" sz="2400" baseline="-25000" dirty="0">
                <a:solidFill>
                  <a:srgbClr val="000000"/>
                </a:solidFill>
                <a:latin typeface="Helvetica"/>
              </a:rPr>
              <a:t>n</a:t>
            </a:r>
            <a:r>
              <a:rPr lang="de-DE" sz="2400" dirty="0">
                <a:solidFill>
                  <a:srgbClr val="000000"/>
                </a:solidFill>
                <a:latin typeface="Helvetica"/>
              </a:rPr>
              <a:t> drehen um Schwerpunkt S</a:t>
            </a:r>
          </a:p>
          <a:p>
            <a:endParaRPr lang="de-DE" sz="2400" dirty="0">
              <a:solidFill>
                <a:srgbClr val="000000"/>
              </a:solidFill>
              <a:latin typeface="Helvetica"/>
            </a:endParaRPr>
          </a:p>
          <a:p>
            <a:r>
              <a:rPr lang="de-DE" sz="2400" dirty="0">
                <a:solidFill>
                  <a:srgbClr val="000000"/>
                </a:solidFill>
                <a:latin typeface="Helvetica"/>
              </a:rPr>
              <a:t>C ein externer Punkt</a:t>
            </a:r>
          </a:p>
          <a:p>
            <a:endParaRPr lang="de-DE" sz="2400" dirty="0">
              <a:solidFill>
                <a:srgbClr val="000000"/>
              </a:solidFill>
              <a:latin typeface="Helvetica"/>
            </a:endParaRPr>
          </a:p>
          <a:p>
            <a:r>
              <a:rPr lang="de-DE" sz="2400" dirty="0">
                <a:solidFill>
                  <a:srgbClr val="000000"/>
                </a:solidFill>
                <a:latin typeface="Helvetica"/>
              </a:rPr>
              <a:t>Summe der Quadrate der Abstände von C </a:t>
            </a:r>
          </a:p>
          <a:p>
            <a:r>
              <a:rPr lang="de-DE" sz="2400" dirty="0">
                <a:solidFill>
                  <a:srgbClr val="000000"/>
                </a:solidFill>
                <a:latin typeface="Helvetica"/>
              </a:rPr>
              <a:t>zu den Punkten A</a:t>
            </a:r>
            <a:r>
              <a:rPr lang="de-DE" sz="2400" baseline="-25000" dirty="0">
                <a:solidFill>
                  <a:srgbClr val="000000"/>
                </a:solidFill>
                <a:latin typeface="Helvetica"/>
              </a:rPr>
              <a:t>1</a:t>
            </a:r>
            <a:r>
              <a:rPr lang="de-DE" sz="2400" dirty="0">
                <a:solidFill>
                  <a:srgbClr val="000000"/>
                </a:solidFill>
                <a:latin typeface="Helvetica"/>
              </a:rPr>
              <a:t>, ... , A</a:t>
            </a:r>
            <a:r>
              <a:rPr lang="de-DE" sz="2400" baseline="-25000" dirty="0">
                <a:solidFill>
                  <a:srgbClr val="000000"/>
                </a:solidFill>
                <a:latin typeface="Helvetica"/>
              </a:rPr>
              <a:t>n</a:t>
            </a:r>
            <a:r>
              <a:rPr lang="de-DE" sz="2400" dirty="0">
                <a:solidFill>
                  <a:srgbClr val="000000"/>
                </a:solidFill>
                <a:latin typeface="Helvetica"/>
              </a:rPr>
              <a:t> invariant. </a:t>
            </a:r>
          </a:p>
          <a:p>
            <a:endParaRPr lang="de-DE" sz="2400" dirty="0">
              <a:solidFill>
                <a:srgbClr val="000000"/>
              </a:solidFill>
              <a:latin typeface="Helvetica"/>
            </a:endParaRPr>
          </a:p>
          <a:p>
            <a:r>
              <a:rPr lang="de-DE" sz="2400" dirty="0">
                <a:solidFill>
                  <a:srgbClr val="000000"/>
                </a:solidFill>
                <a:latin typeface="Helvetica"/>
              </a:rPr>
              <a:t>Beweis:</a:t>
            </a:r>
          </a:p>
          <a:p>
            <a:endParaRPr lang="de-DE" sz="2400" dirty="0">
              <a:solidFill>
                <a:srgbClr val="000000"/>
              </a:solidFill>
              <a:latin typeface="Helvetica"/>
            </a:endParaRPr>
          </a:p>
          <a:p>
            <a:r>
              <a:rPr lang="de-CH" sz="2400" dirty="0">
                <a:solidFill>
                  <a:srgbClr val="000000"/>
                </a:solidFill>
                <a:latin typeface="Helvetica"/>
              </a:rPr>
              <a:t>Ursprung in den Schwerpunkt S</a:t>
            </a:r>
          </a:p>
        </p:txBody>
      </p:sp>
      <p:sp>
        <p:nvSpPr>
          <p:cNvPr id="3" name="Abgerundetes Rechteck 2">
            <a:extLst>
              <a:ext uri="{FF2B5EF4-FFF2-40B4-BE49-F238E27FC236}">
                <a16:creationId xmlns:a16="http://schemas.microsoft.com/office/drawing/2014/main" id="{4886996B-09A7-4243-9DFA-57ABD3727550}"/>
              </a:ext>
            </a:extLst>
          </p:cNvPr>
          <p:cNvSpPr/>
          <p:nvPr/>
        </p:nvSpPr>
        <p:spPr>
          <a:xfrm>
            <a:off x="503657" y="1948070"/>
            <a:ext cx="6020366" cy="1065474"/>
          </a:xfrm>
          <a:prstGeom prst="roundRect">
            <a:avLst/>
          </a:prstGeom>
          <a:noFill/>
          <a:ln w="57150" cmpd="sng"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D270C9B5-0864-0848-8EFB-107438FF7A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65003" y="4359436"/>
            <a:ext cx="2880000" cy="1065205"/>
          </a:xfrm>
          <a:prstGeom prst="rect">
            <a:avLst/>
          </a:prstGeom>
        </p:spPr>
      </p:pic>
      <p:sp>
        <p:nvSpPr>
          <p:cNvPr id="4" name="Rechteck 3">
            <a:extLst>
              <a:ext uri="{FF2B5EF4-FFF2-40B4-BE49-F238E27FC236}">
                <a16:creationId xmlns:a16="http://schemas.microsoft.com/office/drawing/2014/main" id="{178384D6-2323-0D4C-BD5C-9FC333C6800F}"/>
              </a:ext>
            </a:extLst>
          </p:cNvPr>
          <p:cNvSpPr/>
          <p:nvPr/>
        </p:nvSpPr>
        <p:spPr>
          <a:xfrm>
            <a:off x="243875" y="5202728"/>
            <a:ext cx="4646177" cy="1272028"/>
          </a:xfrm>
          <a:prstGeom prst="rect">
            <a:avLst/>
          </a:prstGeom>
          <a:solidFill>
            <a:schemeClr val="bg1"/>
          </a:solidFill>
          <a:ln w="381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1461253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/>
        </p:nvSpPr>
        <p:spPr>
          <a:xfrm>
            <a:off x="567265" y="602178"/>
            <a:ext cx="6020366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solidFill>
                  <a:srgbClr val="000000"/>
                </a:solidFill>
                <a:latin typeface="Helvetica"/>
              </a:rPr>
              <a:t>A</a:t>
            </a:r>
            <a:r>
              <a:rPr lang="de-DE" sz="2400" baseline="-25000" dirty="0">
                <a:solidFill>
                  <a:srgbClr val="000000"/>
                </a:solidFill>
                <a:latin typeface="Helvetica"/>
              </a:rPr>
              <a:t>1</a:t>
            </a:r>
            <a:r>
              <a:rPr lang="de-DE" sz="2400" dirty="0">
                <a:solidFill>
                  <a:srgbClr val="000000"/>
                </a:solidFill>
                <a:latin typeface="Helvetica"/>
              </a:rPr>
              <a:t>, ... , A</a:t>
            </a:r>
            <a:r>
              <a:rPr lang="de-DE" sz="2400" baseline="-25000" dirty="0">
                <a:solidFill>
                  <a:srgbClr val="000000"/>
                </a:solidFill>
                <a:latin typeface="Helvetica"/>
              </a:rPr>
              <a:t>n</a:t>
            </a:r>
            <a:r>
              <a:rPr lang="de-DE" sz="2400" dirty="0">
                <a:solidFill>
                  <a:srgbClr val="000000"/>
                </a:solidFill>
                <a:latin typeface="Helvetica"/>
              </a:rPr>
              <a:t> drehen um Schwerpunkt S</a:t>
            </a:r>
          </a:p>
          <a:p>
            <a:endParaRPr lang="de-DE" sz="2400" dirty="0">
              <a:solidFill>
                <a:srgbClr val="000000"/>
              </a:solidFill>
              <a:latin typeface="Helvetica"/>
            </a:endParaRPr>
          </a:p>
          <a:p>
            <a:r>
              <a:rPr lang="de-DE" sz="2400" dirty="0">
                <a:solidFill>
                  <a:srgbClr val="000000"/>
                </a:solidFill>
                <a:latin typeface="Helvetica"/>
              </a:rPr>
              <a:t>C ein externer Punkt</a:t>
            </a:r>
          </a:p>
          <a:p>
            <a:endParaRPr lang="de-DE" sz="2400" dirty="0">
              <a:solidFill>
                <a:srgbClr val="000000"/>
              </a:solidFill>
              <a:latin typeface="Helvetica"/>
            </a:endParaRPr>
          </a:p>
          <a:p>
            <a:r>
              <a:rPr lang="de-DE" sz="2400" dirty="0">
                <a:solidFill>
                  <a:srgbClr val="000000"/>
                </a:solidFill>
                <a:latin typeface="Helvetica"/>
              </a:rPr>
              <a:t>Summe der Quadrate der Abstände von C </a:t>
            </a:r>
          </a:p>
          <a:p>
            <a:r>
              <a:rPr lang="de-DE" sz="2400" dirty="0">
                <a:solidFill>
                  <a:srgbClr val="000000"/>
                </a:solidFill>
                <a:latin typeface="Helvetica"/>
              </a:rPr>
              <a:t>zu den Punkten A</a:t>
            </a:r>
            <a:r>
              <a:rPr lang="de-DE" sz="2400" baseline="-25000" dirty="0">
                <a:solidFill>
                  <a:srgbClr val="000000"/>
                </a:solidFill>
                <a:latin typeface="Helvetica"/>
              </a:rPr>
              <a:t>1</a:t>
            </a:r>
            <a:r>
              <a:rPr lang="de-DE" sz="2400" dirty="0">
                <a:solidFill>
                  <a:srgbClr val="000000"/>
                </a:solidFill>
                <a:latin typeface="Helvetica"/>
              </a:rPr>
              <a:t>, ... , A</a:t>
            </a:r>
            <a:r>
              <a:rPr lang="de-DE" sz="2400" baseline="-25000" dirty="0">
                <a:solidFill>
                  <a:srgbClr val="000000"/>
                </a:solidFill>
                <a:latin typeface="Helvetica"/>
              </a:rPr>
              <a:t>n</a:t>
            </a:r>
            <a:r>
              <a:rPr lang="de-DE" sz="2400" dirty="0">
                <a:solidFill>
                  <a:srgbClr val="000000"/>
                </a:solidFill>
                <a:latin typeface="Helvetica"/>
              </a:rPr>
              <a:t> invariant. </a:t>
            </a:r>
          </a:p>
          <a:p>
            <a:endParaRPr lang="de-DE" sz="2400" dirty="0">
              <a:solidFill>
                <a:srgbClr val="000000"/>
              </a:solidFill>
              <a:latin typeface="Helvetica"/>
            </a:endParaRPr>
          </a:p>
          <a:p>
            <a:r>
              <a:rPr lang="de-DE" sz="2400" dirty="0">
                <a:solidFill>
                  <a:srgbClr val="000000"/>
                </a:solidFill>
                <a:latin typeface="Helvetica"/>
              </a:rPr>
              <a:t>Beweis:</a:t>
            </a:r>
          </a:p>
          <a:p>
            <a:endParaRPr lang="de-DE" sz="2400" dirty="0">
              <a:solidFill>
                <a:srgbClr val="000000"/>
              </a:solidFill>
              <a:latin typeface="Helvetica"/>
            </a:endParaRPr>
          </a:p>
          <a:p>
            <a:r>
              <a:rPr lang="de-CH" sz="2400" dirty="0">
                <a:solidFill>
                  <a:srgbClr val="000000"/>
                </a:solidFill>
                <a:latin typeface="Helvetica"/>
              </a:rPr>
              <a:t>Ursprung in den Schwerpunkt S</a:t>
            </a:r>
          </a:p>
        </p:txBody>
      </p:sp>
      <p:sp>
        <p:nvSpPr>
          <p:cNvPr id="3" name="Abgerundetes Rechteck 2">
            <a:extLst>
              <a:ext uri="{FF2B5EF4-FFF2-40B4-BE49-F238E27FC236}">
                <a16:creationId xmlns:a16="http://schemas.microsoft.com/office/drawing/2014/main" id="{4886996B-09A7-4243-9DFA-57ABD3727550}"/>
              </a:ext>
            </a:extLst>
          </p:cNvPr>
          <p:cNvSpPr/>
          <p:nvPr/>
        </p:nvSpPr>
        <p:spPr>
          <a:xfrm>
            <a:off x="503657" y="1948070"/>
            <a:ext cx="6020366" cy="1065474"/>
          </a:xfrm>
          <a:prstGeom prst="roundRect">
            <a:avLst/>
          </a:prstGeom>
          <a:noFill/>
          <a:ln w="57150" cmpd="sng"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D270C9B5-0864-0848-8EFB-107438FF7A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65003" y="4359436"/>
            <a:ext cx="2880000" cy="1065205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DB23A1C3-CAC2-5847-A7D5-96931A4B22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3398" y="4724123"/>
            <a:ext cx="2895600" cy="149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621794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/>
        </p:nvSpPr>
        <p:spPr>
          <a:xfrm>
            <a:off x="567265" y="602178"/>
            <a:ext cx="519962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solidFill>
                  <a:srgbClr val="000000"/>
                </a:solidFill>
                <a:latin typeface="Helvetica"/>
              </a:rPr>
              <a:t>A</a:t>
            </a:r>
            <a:r>
              <a:rPr lang="de-DE" sz="2400" baseline="-25000" dirty="0">
                <a:solidFill>
                  <a:srgbClr val="000000"/>
                </a:solidFill>
                <a:latin typeface="Helvetica"/>
              </a:rPr>
              <a:t>1</a:t>
            </a:r>
            <a:r>
              <a:rPr lang="de-DE" sz="2400" dirty="0">
                <a:solidFill>
                  <a:srgbClr val="000000"/>
                </a:solidFill>
                <a:latin typeface="Helvetica"/>
              </a:rPr>
              <a:t>, ... , A</a:t>
            </a:r>
            <a:r>
              <a:rPr lang="de-DE" sz="2400" baseline="-25000" dirty="0">
                <a:solidFill>
                  <a:srgbClr val="000000"/>
                </a:solidFill>
                <a:latin typeface="Helvetica"/>
              </a:rPr>
              <a:t>n</a:t>
            </a:r>
            <a:r>
              <a:rPr lang="de-DE" sz="2400" dirty="0">
                <a:solidFill>
                  <a:srgbClr val="000000"/>
                </a:solidFill>
                <a:latin typeface="Helvetica"/>
              </a:rPr>
              <a:t> drehen um Schwerpunkt S</a:t>
            </a:r>
          </a:p>
          <a:p>
            <a:endParaRPr lang="de-DE" sz="2400" dirty="0">
              <a:solidFill>
                <a:srgbClr val="000000"/>
              </a:solidFill>
              <a:latin typeface="Helvetica"/>
            </a:endParaRPr>
          </a:p>
          <a:p>
            <a:r>
              <a:rPr lang="de-DE" sz="2400" dirty="0">
                <a:solidFill>
                  <a:srgbClr val="000000"/>
                </a:solidFill>
                <a:latin typeface="Helvetica"/>
              </a:rPr>
              <a:t>C ein externer Punkt</a:t>
            </a:r>
          </a:p>
          <a:p>
            <a:endParaRPr lang="de-DE" sz="2400" dirty="0">
              <a:solidFill>
                <a:srgbClr val="000000"/>
              </a:solidFill>
              <a:latin typeface="Helvetica"/>
            </a:endParaRPr>
          </a:p>
          <a:p>
            <a:endParaRPr lang="de-DE" sz="2400" dirty="0">
              <a:solidFill>
                <a:srgbClr val="000000"/>
              </a:solidFill>
              <a:latin typeface="Helvetica"/>
            </a:endParaRP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5A455DF5-5A71-374B-9FBD-B94621EC45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7265" y="2103041"/>
            <a:ext cx="8100000" cy="3809802"/>
          </a:xfrm>
          <a:prstGeom prst="rect">
            <a:avLst/>
          </a:prstGeom>
        </p:spPr>
      </p:pic>
      <p:sp>
        <p:nvSpPr>
          <p:cNvPr id="3" name="Rechteck 2">
            <a:extLst>
              <a:ext uri="{FF2B5EF4-FFF2-40B4-BE49-F238E27FC236}">
                <a16:creationId xmlns:a16="http://schemas.microsoft.com/office/drawing/2014/main" id="{1E92B25D-4918-7D4B-849A-73EE19B56BCB}"/>
              </a:ext>
            </a:extLst>
          </p:cNvPr>
          <p:cNvSpPr/>
          <p:nvPr/>
        </p:nvSpPr>
        <p:spPr>
          <a:xfrm>
            <a:off x="1865086" y="3185886"/>
            <a:ext cx="6981371" cy="2989943"/>
          </a:xfrm>
          <a:prstGeom prst="rect">
            <a:avLst/>
          </a:prstGeom>
          <a:solidFill>
            <a:schemeClr val="bg1"/>
          </a:solidFill>
          <a:ln w="381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5199331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/>
        </p:nvSpPr>
        <p:spPr>
          <a:xfrm>
            <a:off x="567265" y="602178"/>
            <a:ext cx="519962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solidFill>
                  <a:srgbClr val="000000"/>
                </a:solidFill>
                <a:latin typeface="Helvetica"/>
              </a:rPr>
              <a:t>A</a:t>
            </a:r>
            <a:r>
              <a:rPr lang="de-DE" sz="2400" baseline="-25000" dirty="0">
                <a:solidFill>
                  <a:srgbClr val="000000"/>
                </a:solidFill>
                <a:latin typeface="Helvetica"/>
              </a:rPr>
              <a:t>1</a:t>
            </a:r>
            <a:r>
              <a:rPr lang="de-DE" sz="2400" dirty="0">
                <a:solidFill>
                  <a:srgbClr val="000000"/>
                </a:solidFill>
                <a:latin typeface="Helvetica"/>
              </a:rPr>
              <a:t>, ... , A</a:t>
            </a:r>
            <a:r>
              <a:rPr lang="de-DE" sz="2400" baseline="-25000" dirty="0">
                <a:solidFill>
                  <a:srgbClr val="000000"/>
                </a:solidFill>
                <a:latin typeface="Helvetica"/>
              </a:rPr>
              <a:t>n</a:t>
            </a:r>
            <a:r>
              <a:rPr lang="de-DE" sz="2400" dirty="0">
                <a:solidFill>
                  <a:srgbClr val="000000"/>
                </a:solidFill>
                <a:latin typeface="Helvetica"/>
              </a:rPr>
              <a:t> drehen um Schwerpunkt S</a:t>
            </a:r>
          </a:p>
          <a:p>
            <a:endParaRPr lang="de-DE" sz="2400" dirty="0">
              <a:solidFill>
                <a:srgbClr val="000000"/>
              </a:solidFill>
              <a:latin typeface="Helvetica"/>
            </a:endParaRPr>
          </a:p>
          <a:p>
            <a:r>
              <a:rPr lang="de-DE" sz="2400" dirty="0">
                <a:solidFill>
                  <a:srgbClr val="000000"/>
                </a:solidFill>
                <a:latin typeface="Helvetica"/>
              </a:rPr>
              <a:t>C ein externer Punkt</a:t>
            </a:r>
          </a:p>
          <a:p>
            <a:endParaRPr lang="de-DE" sz="2400" dirty="0">
              <a:solidFill>
                <a:srgbClr val="000000"/>
              </a:solidFill>
              <a:latin typeface="Helvetica"/>
            </a:endParaRPr>
          </a:p>
          <a:p>
            <a:endParaRPr lang="de-DE" sz="2400" dirty="0">
              <a:solidFill>
                <a:srgbClr val="000000"/>
              </a:solidFill>
              <a:latin typeface="Helvetica"/>
            </a:endParaRP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5A455DF5-5A71-374B-9FBD-B94621EC45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7265" y="2103041"/>
            <a:ext cx="8100000" cy="3809802"/>
          </a:xfrm>
          <a:prstGeom prst="rect">
            <a:avLst/>
          </a:prstGeom>
        </p:spPr>
      </p:pic>
      <p:sp>
        <p:nvSpPr>
          <p:cNvPr id="3" name="Rechteck 2">
            <a:extLst>
              <a:ext uri="{FF2B5EF4-FFF2-40B4-BE49-F238E27FC236}">
                <a16:creationId xmlns:a16="http://schemas.microsoft.com/office/drawing/2014/main" id="{1E92B25D-4918-7D4B-849A-73EE19B56BCB}"/>
              </a:ext>
            </a:extLst>
          </p:cNvPr>
          <p:cNvSpPr/>
          <p:nvPr/>
        </p:nvSpPr>
        <p:spPr>
          <a:xfrm>
            <a:off x="1865086" y="4118919"/>
            <a:ext cx="6981371" cy="2056910"/>
          </a:xfrm>
          <a:prstGeom prst="rect">
            <a:avLst/>
          </a:prstGeom>
          <a:solidFill>
            <a:schemeClr val="bg1"/>
          </a:solidFill>
          <a:ln w="381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9113487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/>
        </p:nvSpPr>
        <p:spPr>
          <a:xfrm>
            <a:off x="567265" y="602178"/>
            <a:ext cx="519962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solidFill>
                  <a:srgbClr val="000000"/>
                </a:solidFill>
                <a:latin typeface="Helvetica"/>
              </a:rPr>
              <a:t>A</a:t>
            </a:r>
            <a:r>
              <a:rPr lang="de-DE" sz="2400" baseline="-25000" dirty="0">
                <a:solidFill>
                  <a:srgbClr val="000000"/>
                </a:solidFill>
                <a:latin typeface="Helvetica"/>
              </a:rPr>
              <a:t>1</a:t>
            </a:r>
            <a:r>
              <a:rPr lang="de-DE" sz="2400" dirty="0">
                <a:solidFill>
                  <a:srgbClr val="000000"/>
                </a:solidFill>
                <a:latin typeface="Helvetica"/>
              </a:rPr>
              <a:t>, ... , A</a:t>
            </a:r>
            <a:r>
              <a:rPr lang="de-DE" sz="2400" baseline="-25000" dirty="0">
                <a:solidFill>
                  <a:srgbClr val="000000"/>
                </a:solidFill>
                <a:latin typeface="Helvetica"/>
              </a:rPr>
              <a:t>n</a:t>
            </a:r>
            <a:r>
              <a:rPr lang="de-DE" sz="2400" dirty="0">
                <a:solidFill>
                  <a:srgbClr val="000000"/>
                </a:solidFill>
                <a:latin typeface="Helvetica"/>
              </a:rPr>
              <a:t> drehen um Schwerpunkt S</a:t>
            </a:r>
          </a:p>
          <a:p>
            <a:endParaRPr lang="de-DE" sz="2400" dirty="0">
              <a:solidFill>
                <a:srgbClr val="000000"/>
              </a:solidFill>
              <a:latin typeface="Helvetica"/>
            </a:endParaRPr>
          </a:p>
          <a:p>
            <a:r>
              <a:rPr lang="de-DE" sz="2400" dirty="0">
                <a:solidFill>
                  <a:srgbClr val="000000"/>
                </a:solidFill>
                <a:latin typeface="Helvetica"/>
              </a:rPr>
              <a:t>C ein externer Punkt</a:t>
            </a:r>
          </a:p>
          <a:p>
            <a:endParaRPr lang="de-DE" sz="2400" dirty="0">
              <a:solidFill>
                <a:srgbClr val="000000"/>
              </a:solidFill>
              <a:latin typeface="Helvetica"/>
            </a:endParaRPr>
          </a:p>
          <a:p>
            <a:endParaRPr lang="de-DE" sz="2400" dirty="0">
              <a:solidFill>
                <a:srgbClr val="000000"/>
              </a:solidFill>
              <a:latin typeface="Helvetica"/>
            </a:endParaRP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5A455DF5-5A71-374B-9FBD-B94621EC45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7265" y="2103041"/>
            <a:ext cx="8100000" cy="3809802"/>
          </a:xfrm>
          <a:prstGeom prst="rect">
            <a:avLst/>
          </a:prstGeom>
        </p:spPr>
      </p:pic>
      <p:sp>
        <p:nvSpPr>
          <p:cNvPr id="3" name="Rechteck 2">
            <a:extLst>
              <a:ext uri="{FF2B5EF4-FFF2-40B4-BE49-F238E27FC236}">
                <a16:creationId xmlns:a16="http://schemas.microsoft.com/office/drawing/2014/main" id="{1E92B25D-4918-7D4B-849A-73EE19B56BCB}"/>
              </a:ext>
            </a:extLst>
          </p:cNvPr>
          <p:cNvSpPr/>
          <p:nvPr/>
        </p:nvSpPr>
        <p:spPr>
          <a:xfrm>
            <a:off x="1865086" y="4596713"/>
            <a:ext cx="6981371" cy="1579115"/>
          </a:xfrm>
          <a:prstGeom prst="rect">
            <a:avLst/>
          </a:prstGeom>
          <a:solidFill>
            <a:schemeClr val="bg1"/>
          </a:solidFill>
          <a:ln w="381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4724470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/>
        </p:nvSpPr>
        <p:spPr>
          <a:xfrm>
            <a:off x="567265" y="602178"/>
            <a:ext cx="519962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solidFill>
                  <a:srgbClr val="000000"/>
                </a:solidFill>
                <a:latin typeface="Helvetica"/>
              </a:rPr>
              <a:t>A</a:t>
            </a:r>
            <a:r>
              <a:rPr lang="de-DE" sz="2400" baseline="-25000" dirty="0">
                <a:solidFill>
                  <a:srgbClr val="000000"/>
                </a:solidFill>
                <a:latin typeface="Helvetica"/>
              </a:rPr>
              <a:t>1</a:t>
            </a:r>
            <a:r>
              <a:rPr lang="de-DE" sz="2400" dirty="0">
                <a:solidFill>
                  <a:srgbClr val="000000"/>
                </a:solidFill>
                <a:latin typeface="Helvetica"/>
              </a:rPr>
              <a:t>, ... , A</a:t>
            </a:r>
            <a:r>
              <a:rPr lang="de-DE" sz="2400" baseline="-25000" dirty="0">
                <a:solidFill>
                  <a:srgbClr val="000000"/>
                </a:solidFill>
                <a:latin typeface="Helvetica"/>
              </a:rPr>
              <a:t>n</a:t>
            </a:r>
            <a:r>
              <a:rPr lang="de-DE" sz="2400" dirty="0">
                <a:solidFill>
                  <a:srgbClr val="000000"/>
                </a:solidFill>
                <a:latin typeface="Helvetica"/>
              </a:rPr>
              <a:t> drehen um Schwerpunkt S</a:t>
            </a:r>
          </a:p>
          <a:p>
            <a:endParaRPr lang="de-DE" sz="2400" dirty="0">
              <a:solidFill>
                <a:srgbClr val="000000"/>
              </a:solidFill>
              <a:latin typeface="Helvetica"/>
            </a:endParaRPr>
          </a:p>
          <a:p>
            <a:r>
              <a:rPr lang="de-DE" sz="2400" dirty="0">
                <a:solidFill>
                  <a:srgbClr val="000000"/>
                </a:solidFill>
                <a:latin typeface="Helvetica"/>
              </a:rPr>
              <a:t>C ein externer Punkt</a:t>
            </a:r>
          </a:p>
          <a:p>
            <a:endParaRPr lang="de-DE" sz="2400" dirty="0">
              <a:solidFill>
                <a:srgbClr val="000000"/>
              </a:solidFill>
              <a:latin typeface="Helvetica"/>
            </a:endParaRPr>
          </a:p>
          <a:p>
            <a:endParaRPr lang="de-DE" sz="2400" dirty="0">
              <a:solidFill>
                <a:srgbClr val="000000"/>
              </a:solidFill>
              <a:latin typeface="Helvetica"/>
            </a:endParaRP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5A455DF5-5A71-374B-9FBD-B94621EC45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7265" y="2103046"/>
            <a:ext cx="8100000" cy="3809802"/>
          </a:xfrm>
          <a:prstGeom prst="rect">
            <a:avLst/>
          </a:prstGeom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26178E04-2690-0949-B860-59BB3D2E6C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6408" y="5685236"/>
            <a:ext cx="869065" cy="227612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283247359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BE7C131C-71DD-1F43-B6FE-3F59EDF81F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0" y="501650"/>
            <a:ext cx="3873500" cy="5854700"/>
          </a:xfrm>
          <a:prstGeom prst="rect">
            <a:avLst/>
          </a:prstGeom>
        </p:spPr>
      </p:pic>
      <p:sp>
        <p:nvSpPr>
          <p:cNvPr id="5" name="Textfeld 4">
            <a:extLst>
              <a:ext uri="{FF2B5EF4-FFF2-40B4-BE49-F238E27FC236}">
                <a16:creationId xmlns:a16="http://schemas.microsoft.com/office/drawing/2014/main" id="{F236A362-6E89-8C48-B549-DDE59DB371C8}"/>
              </a:ext>
            </a:extLst>
          </p:cNvPr>
          <p:cNvSpPr txBox="1"/>
          <p:nvPr/>
        </p:nvSpPr>
        <p:spPr>
          <a:xfrm>
            <a:off x="567265" y="602178"/>
            <a:ext cx="519962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solidFill>
                  <a:srgbClr val="000000"/>
                </a:solidFill>
                <a:latin typeface="Helvetica"/>
              </a:rPr>
              <a:t>A</a:t>
            </a:r>
            <a:r>
              <a:rPr lang="de-DE" sz="2400" baseline="-25000" dirty="0">
                <a:solidFill>
                  <a:srgbClr val="000000"/>
                </a:solidFill>
                <a:latin typeface="Helvetica"/>
              </a:rPr>
              <a:t>1</a:t>
            </a:r>
            <a:r>
              <a:rPr lang="de-DE" sz="2400" dirty="0">
                <a:solidFill>
                  <a:srgbClr val="000000"/>
                </a:solidFill>
                <a:latin typeface="Helvetica"/>
              </a:rPr>
              <a:t>, ... , A</a:t>
            </a:r>
            <a:r>
              <a:rPr lang="de-DE" sz="2400" baseline="-25000" dirty="0">
                <a:solidFill>
                  <a:srgbClr val="000000"/>
                </a:solidFill>
                <a:latin typeface="Helvetica"/>
              </a:rPr>
              <a:t>n</a:t>
            </a:r>
            <a:r>
              <a:rPr lang="de-DE" sz="2400" dirty="0">
                <a:solidFill>
                  <a:srgbClr val="000000"/>
                </a:solidFill>
                <a:latin typeface="Helvetica"/>
              </a:rPr>
              <a:t> drehen um Schwerpunkt S</a:t>
            </a:r>
          </a:p>
          <a:p>
            <a:endParaRPr lang="de-DE" sz="2400" dirty="0">
              <a:solidFill>
                <a:srgbClr val="000000"/>
              </a:solidFill>
              <a:latin typeface="Helvetica"/>
            </a:endParaRPr>
          </a:p>
          <a:p>
            <a:r>
              <a:rPr lang="de-DE" sz="2400" dirty="0">
                <a:solidFill>
                  <a:srgbClr val="000000"/>
                </a:solidFill>
                <a:latin typeface="Helvetica"/>
              </a:rPr>
              <a:t>C ein externer Punkt</a:t>
            </a:r>
          </a:p>
          <a:p>
            <a:endParaRPr lang="de-DE" sz="2400" dirty="0">
              <a:solidFill>
                <a:srgbClr val="000000"/>
              </a:solidFill>
              <a:latin typeface="Helvetica"/>
            </a:endParaRPr>
          </a:p>
          <a:p>
            <a:endParaRPr lang="de-DE" sz="2400" dirty="0">
              <a:solidFill>
                <a:srgbClr val="000000"/>
              </a:solidFill>
              <a:latin typeface="Helvetica"/>
            </a:endParaRPr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21F504B0-C3C6-E845-8385-128B586AC038}"/>
              </a:ext>
            </a:extLst>
          </p:cNvPr>
          <p:cNvSpPr txBox="1"/>
          <p:nvPr/>
        </p:nvSpPr>
        <p:spPr>
          <a:xfrm>
            <a:off x="4367998" y="3940794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</a:p>
        </p:txBody>
      </p:sp>
    </p:spTree>
    <p:extLst>
      <p:ext uri="{BB962C8B-B14F-4D97-AF65-F5344CB8AC3E}">
        <p14:creationId xmlns:p14="http://schemas.microsoft.com/office/powerpoint/2010/main" val="1856513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BE7C131C-71DD-1F43-B6FE-3F59EDF81F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0" y="501650"/>
            <a:ext cx="3873500" cy="5854700"/>
          </a:xfrm>
          <a:prstGeom prst="rect">
            <a:avLst/>
          </a:prstGeom>
        </p:spPr>
      </p:pic>
      <p:sp>
        <p:nvSpPr>
          <p:cNvPr id="6" name="Abgerundetes Rechteck 5">
            <a:extLst>
              <a:ext uri="{FF2B5EF4-FFF2-40B4-BE49-F238E27FC236}">
                <a16:creationId xmlns:a16="http://schemas.microsoft.com/office/drawing/2014/main" id="{64947AB5-B8E2-D841-8253-8692CA3DB63C}"/>
              </a:ext>
            </a:extLst>
          </p:cNvPr>
          <p:cNvSpPr/>
          <p:nvPr/>
        </p:nvSpPr>
        <p:spPr>
          <a:xfrm>
            <a:off x="5944181" y="5298513"/>
            <a:ext cx="3051552" cy="1176205"/>
          </a:xfrm>
          <a:prstGeom prst="roundRect">
            <a:avLst/>
          </a:prstGeom>
          <a:noFill/>
          <a:ln w="57150" cmpd="sng"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AF4C6738-FA9F-344C-AE1A-D6417AE63821}"/>
              </a:ext>
            </a:extLst>
          </p:cNvPr>
          <p:cNvSpPr txBox="1"/>
          <p:nvPr/>
        </p:nvSpPr>
        <p:spPr>
          <a:xfrm>
            <a:off x="567265" y="602178"/>
            <a:ext cx="519962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solidFill>
                  <a:srgbClr val="000000"/>
                </a:solidFill>
                <a:latin typeface="Helvetica"/>
              </a:rPr>
              <a:t>A</a:t>
            </a:r>
            <a:r>
              <a:rPr lang="de-DE" sz="2400" baseline="-25000" dirty="0">
                <a:solidFill>
                  <a:srgbClr val="000000"/>
                </a:solidFill>
                <a:latin typeface="Helvetica"/>
              </a:rPr>
              <a:t>1</a:t>
            </a:r>
            <a:r>
              <a:rPr lang="de-DE" sz="2400" dirty="0">
                <a:solidFill>
                  <a:srgbClr val="000000"/>
                </a:solidFill>
                <a:latin typeface="Helvetica"/>
              </a:rPr>
              <a:t>, ... , A</a:t>
            </a:r>
            <a:r>
              <a:rPr lang="de-DE" sz="2400" baseline="-25000" dirty="0">
                <a:solidFill>
                  <a:srgbClr val="000000"/>
                </a:solidFill>
                <a:latin typeface="Helvetica"/>
              </a:rPr>
              <a:t>n</a:t>
            </a:r>
            <a:r>
              <a:rPr lang="de-DE" sz="2400" dirty="0">
                <a:solidFill>
                  <a:srgbClr val="000000"/>
                </a:solidFill>
                <a:latin typeface="Helvetica"/>
              </a:rPr>
              <a:t> drehen um Schwerpunkt S</a:t>
            </a:r>
          </a:p>
          <a:p>
            <a:endParaRPr lang="de-DE" sz="2400" dirty="0">
              <a:solidFill>
                <a:srgbClr val="000000"/>
              </a:solidFill>
              <a:latin typeface="Helvetica"/>
            </a:endParaRPr>
          </a:p>
          <a:p>
            <a:r>
              <a:rPr lang="de-DE" sz="2400" dirty="0">
                <a:solidFill>
                  <a:srgbClr val="000000"/>
                </a:solidFill>
                <a:latin typeface="Helvetica"/>
              </a:rPr>
              <a:t>C ein externer Punkt</a:t>
            </a:r>
          </a:p>
          <a:p>
            <a:endParaRPr lang="de-DE" sz="2400" dirty="0">
              <a:solidFill>
                <a:srgbClr val="000000"/>
              </a:solidFill>
              <a:latin typeface="Helvetica"/>
            </a:endParaRPr>
          </a:p>
          <a:p>
            <a:endParaRPr lang="de-DE" sz="2400" dirty="0">
              <a:solidFill>
                <a:srgbClr val="000000"/>
              </a:solidFill>
              <a:latin typeface="Helvetica"/>
            </a:endParaRPr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D83A3E45-A3CA-8745-845A-225E3C7A53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2807" y="5448052"/>
            <a:ext cx="2654300" cy="723900"/>
          </a:xfrm>
          <a:prstGeom prst="rect">
            <a:avLst/>
          </a:prstGeom>
        </p:spPr>
      </p:pic>
      <p:sp>
        <p:nvSpPr>
          <p:cNvPr id="3" name="Textfeld 2">
            <a:extLst>
              <a:ext uri="{FF2B5EF4-FFF2-40B4-BE49-F238E27FC236}">
                <a16:creationId xmlns:a16="http://schemas.microsoft.com/office/drawing/2014/main" id="{28239040-899B-B244-9E8F-E3E4E028B7DC}"/>
              </a:ext>
            </a:extLst>
          </p:cNvPr>
          <p:cNvSpPr txBox="1"/>
          <p:nvPr/>
        </p:nvSpPr>
        <p:spPr>
          <a:xfrm>
            <a:off x="4367998" y="3940794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</a:p>
        </p:txBody>
      </p:sp>
    </p:spTree>
    <p:extLst>
      <p:ext uri="{BB962C8B-B14F-4D97-AF65-F5344CB8AC3E}">
        <p14:creationId xmlns:p14="http://schemas.microsoft.com/office/powerpoint/2010/main" val="123662770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 3" descr="090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900" y="495300"/>
            <a:ext cx="3873500" cy="5854700"/>
          </a:xfrm>
          <a:prstGeom prst="rect">
            <a:avLst/>
          </a:prstGeom>
        </p:spPr>
      </p:pic>
      <p:sp>
        <p:nvSpPr>
          <p:cNvPr id="6" name="Textfeld 5"/>
          <p:cNvSpPr txBox="1"/>
          <p:nvPr/>
        </p:nvSpPr>
        <p:spPr>
          <a:xfrm>
            <a:off x="3833758" y="6295735"/>
            <a:ext cx="14764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2400" dirty="0">
                <a:solidFill>
                  <a:srgbClr val="FF0000"/>
                </a:solidFill>
                <a:latin typeface="Helvetica"/>
                <a:cs typeface="Helvetica"/>
              </a:rPr>
              <a:t>rot</a:t>
            </a:r>
            <a:r>
              <a:rPr lang="de-DE" sz="2400" dirty="0">
                <a:latin typeface="Helvetica"/>
                <a:cs typeface="Helvetica"/>
              </a:rPr>
              <a:t> = </a:t>
            </a:r>
            <a:r>
              <a:rPr lang="de-DE" sz="2400" dirty="0">
                <a:solidFill>
                  <a:srgbClr val="0000FF"/>
                </a:solidFill>
                <a:latin typeface="Helvetica"/>
                <a:cs typeface="Helvetica"/>
              </a:rPr>
              <a:t>blau</a:t>
            </a:r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4BAD0A89-EF97-D847-BE04-02AA54D8A342}"/>
              </a:ext>
            </a:extLst>
          </p:cNvPr>
          <p:cNvSpPr txBox="1"/>
          <p:nvPr/>
        </p:nvSpPr>
        <p:spPr>
          <a:xfrm>
            <a:off x="567265" y="602178"/>
            <a:ext cx="160813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solidFill>
                  <a:srgbClr val="000000"/>
                </a:solidFill>
                <a:latin typeface="Helvetica"/>
                <a:cs typeface="Helvetica"/>
              </a:rPr>
              <a:t>Apollonios</a:t>
            </a:r>
          </a:p>
          <a:p>
            <a:endParaRPr lang="de-DE" sz="2400" dirty="0">
              <a:solidFill>
                <a:srgbClr val="000000"/>
              </a:solidFill>
              <a:latin typeface="Helvetica"/>
              <a:cs typeface="Helvetica"/>
            </a:endParaRPr>
          </a:p>
          <a:p>
            <a:r>
              <a:rPr lang="de-DE" sz="2400" dirty="0">
                <a:latin typeface="Helvetica"/>
                <a:cs typeface="Helvetica"/>
              </a:rPr>
              <a:t>al-</a:t>
            </a:r>
            <a:r>
              <a:rPr lang="de-DE" sz="2400" dirty="0" err="1">
                <a:latin typeface="Helvetica"/>
                <a:cs typeface="Helvetica"/>
              </a:rPr>
              <a:t>Sijzi</a:t>
            </a:r>
            <a:endParaRPr lang="de-DE" sz="2000" dirty="0">
              <a:latin typeface="Helvetica"/>
              <a:cs typeface="Helvetica"/>
            </a:endParaRPr>
          </a:p>
        </p:txBody>
      </p:sp>
      <p:sp>
        <p:nvSpPr>
          <p:cNvPr id="8" name="Abgerundetes Rechteck 7">
            <a:extLst>
              <a:ext uri="{FF2B5EF4-FFF2-40B4-BE49-F238E27FC236}">
                <a16:creationId xmlns:a16="http://schemas.microsoft.com/office/drawing/2014/main" id="{31786B13-CC6F-734D-9F83-3DDAA55E7D0D}"/>
              </a:ext>
            </a:extLst>
          </p:cNvPr>
          <p:cNvSpPr/>
          <p:nvPr/>
        </p:nvSpPr>
        <p:spPr>
          <a:xfrm>
            <a:off x="5944181" y="5298513"/>
            <a:ext cx="3051552" cy="1176205"/>
          </a:xfrm>
          <a:prstGeom prst="roundRect">
            <a:avLst/>
          </a:prstGeom>
          <a:noFill/>
          <a:ln w="57150" cmpd="sng"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30D5267B-9407-4D4F-AC25-3B6F603E7D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2807" y="5448052"/>
            <a:ext cx="2654300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140058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feld 4"/>
          <p:cNvSpPr txBox="1"/>
          <p:nvPr/>
        </p:nvSpPr>
        <p:spPr>
          <a:xfrm>
            <a:off x="6973576" y="2317256"/>
            <a:ext cx="15705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latin typeface="Helvetica"/>
                <a:cs typeface="Helvetica"/>
              </a:rPr>
              <a:t>Sonderfall</a:t>
            </a:r>
          </a:p>
        </p:txBody>
      </p:sp>
      <p:sp>
        <p:nvSpPr>
          <p:cNvPr id="10" name="Textfeld 9"/>
          <p:cNvSpPr txBox="1"/>
          <p:nvPr/>
        </p:nvSpPr>
        <p:spPr>
          <a:xfrm>
            <a:off x="3833758" y="5937769"/>
            <a:ext cx="14764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2400" dirty="0">
                <a:solidFill>
                  <a:srgbClr val="FF0000"/>
                </a:solidFill>
                <a:latin typeface="Helvetica"/>
                <a:cs typeface="Helvetica"/>
              </a:rPr>
              <a:t>rot</a:t>
            </a:r>
            <a:r>
              <a:rPr lang="de-DE" sz="2400" dirty="0">
                <a:latin typeface="Helvetica"/>
                <a:cs typeface="Helvetica"/>
              </a:rPr>
              <a:t> = </a:t>
            </a:r>
            <a:r>
              <a:rPr lang="de-DE" sz="2400" dirty="0">
                <a:solidFill>
                  <a:srgbClr val="0000FF"/>
                </a:solidFill>
                <a:latin typeface="Helvetica"/>
                <a:cs typeface="Helvetica"/>
              </a:rPr>
              <a:t>blau</a:t>
            </a:r>
          </a:p>
        </p:txBody>
      </p:sp>
      <p:pic>
        <p:nvPicPr>
          <p:cNvPr id="4" name="Bild 3" descr="097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900" y="952500"/>
            <a:ext cx="3873500" cy="4953000"/>
          </a:xfrm>
          <a:prstGeom prst="rect">
            <a:avLst/>
          </a:prstGeom>
        </p:spPr>
      </p:pic>
      <p:graphicFrame>
        <p:nvGraphicFramePr>
          <p:cNvPr id="3" name="Objek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4978579"/>
              </p:ext>
            </p:extLst>
          </p:nvPr>
        </p:nvGraphicFramePr>
        <p:xfrm>
          <a:off x="7341177" y="2857500"/>
          <a:ext cx="939800" cy="57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994" name="Equation" r:id="rId4" imgW="939800" imgH="571500" progId="Equation.DSMT4">
                  <p:embed/>
                </p:oleObj>
              </mc:Choice>
              <mc:Fallback>
                <p:oleObj name="Equation" r:id="rId4" imgW="939800" imgH="5715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341177" y="2857500"/>
                        <a:ext cx="939800" cy="571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feld 8">
            <a:extLst>
              <a:ext uri="{FF2B5EF4-FFF2-40B4-BE49-F238E27FC236}">
                <a16:creationId xmlns:a16="http://schemas.microsoft.com/office/drawing/2014/main" id="{34EB9E6F-2342-0F4E-8048-0BEB8A06E088}"/>
              </a:ext>
            </a:extLst>
          </p:cNvPr>
          <p:cNvSpPr txBox="1"/>
          <p:nvPr/>
        </p:nvSpPr>
        <p:spPr>
          <a:xfrm>
            <a:off x="567265" y="602178"/>
            <a:ext cx="32159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solidFill>
                  <a:srgbClr val="000000"/>
                </a:solidFill>
                <a:latin typeface="Helvetica"/>
                <a:cs typeface="Helvetica"/>
              </a:rPr>
              <a:t>Sonderfall Pythagoras</a:t>
            </a:r>
            <a:endParaRPr lang="de-DE" sz="2000" dirty="0">
              <a:latin typeface="Helvetica"/>
              <a:cs typeface="Helvetica"/>
            </a:endParaRPr>
          </a:p>
        </p:txBody>
      </p:sp>
      <p:sp>
        <p:nvSpPr>
          <p:cNvPr id="13" name="Abgerundetes Rechteck 12">
            <a:extLst>
              <a:ext uri="{FF2B5EF4-FFF2-40B4-BE49-F238E27FC236}">
                <a16:creationId xmlns:a16="http://schemas.microsoft.com/office/drawing/2014/main" id="{E208D3C4-E49D-8643-9F57-005DE67C2284}"/>
              </a:ext>
            </a:extLst>
          </p:cNvPr>
          <p:cNvSpPr/>
          <p:nvPr/>
        </p:nvSpPr>
        <p:spPr>
          <a:xfrm>
            <a:off x="5944181" y="5298513"/>
            <a:ext cx="3051552" cy="1176205"/>
          </a:xfrm>
          <a:prstGeom prst="roundRect">
            <a:avLst/>
          </a:prstGeom>
          <a:noFill/>
          <a:ln w="57150" cmpd="sng"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pic>
        <p:nvPicPr>
          <p:cNvPr id="14" name="Grafik 13">
            <a:extLst>
              <a:ext uri="{FF2B5EF4-FFF2-40B4-BE49-F238E27FC236}">
                <a16:creationId xmlns:a16="http://schemas.microsoft.com/office/drawing/2014/main" id="{4EA9C3A0-F0AC-EB44-8D07-FAE045A24B8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42807" y="5448052"/>
            <a:ext cx="2654300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545418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 3" descr="090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900" y="495300"/>
            <a:ext cx="3873500" cy="5854700"/>
          </a:xfrm>
          <a:prstGeom prst="rect">
            <a:avLst/>
          </a:prstGeom>
        </p:spPr>
      </p:pic>
      <p:sp>
        <p:nvSpPr>
          <p:cNvPr id="6" name="Textfeld 5"/>
          <p:cNvSpPr txBox="1"/>
          <p:nvPr/>
        </p:nvSpPr>
        <p:spPr>
          <a:xfrm>
            <a:off x="3833758" y="5937769"/>
            <a:ext cx="14764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2400" dirty="0">
                <a:solidFill>
                  <a:srgbClr val="FF0000"/>
                </a:solidFill>
                <a:latin typeface="Helvetica"/>
                <a:cs typeface="Helvetica"/>
              </a:rPr>
              <a:t>rot</a:t>
            </a:r>
            <a:r>
              <a:rPr lang="de-DE" sz="2400" dirty="0">
                <a:latin typeface="Helvetica"/>
                <a:cs typeface="Helvetica"/>
              </a:rPr>
              <a:t> = </a:t>
            </a:r>
            <a:r>
              <a:rPr lang="de-DE" sz="2400" dirty="0">
                <a:solidFill>
                  <a:srgbClr val="0000FF"/>
                </a:solidFill>
                <a:latin typeface="Helvetica"/>
                <a:cs typeface="Helvetica"/>
              </a:rPr>
              <a:t>blau</a:t>
            </a:r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C6050D78-12E0-AA47-9E05-ED19F444D2C0}"/>
              </a:ext>
            </a:extLst>
          </p:cNvPr>
          <p:cNvSpPr txBox="1"/>
          <p:nvPr/>
        </p:nvSpPr>
        <p:spPr>
          <a:xfrm>
            <a:off x="567265" y="602178"/>
            <a:ext cx="27719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solidFill>
                  <a:srgbClr val="000000"/>
                </a:solidFill>
                <a:latin typeface="Helvetica"/>
                <a:cs typeface="Helvetica"/>
              </a:rPr>
              <a:t>Apollonios / </a:t>
            </a:r>
            <a:r>
              <a:rPr lang="de-DE" sz="2400" dirty="0">
                <a:latin typeface="Helvetica"/>
                <a:cs typeface="Helvetica"/>
              </a:rPr>
              <a:t>al-</a:t>
            </a:r>
            <a:r>
              <a:rPr lang="de-DE" sz="2400" dirty="0" err="1">
                <a:latin typeface="Helvetica"/>
                <a:cs typeface="Helvetica"/>
              </a:rPr>
              <a:t>Sijzi</a:t>
            </a:r>
            <a:endParaRPr lang="de-DE" sz="2400" dirty="0">
              <a:latin typeface="Helvetica"/>
              <a:cs typeface="Helvetica"/>
            </a:endParaRPr>
          </a:p>
        </p:txBody>
      </p:sp>
      <p:sp>
        <p:nvSpPr>
          <p:cNvPr id="8" name="Abgerundetes Rechteck 7">
            <a:extLst>
              <a:ext uri="{FF2B5EF4-FFF2-40B4-BE49-F238E27FC236}">
                <a16:creationId xmlns:a16="http://schemas.microsoft.com/office/drawing/2014/main" id="{43B4DCC2-AE93-9949-A856-A9FAF43DDBA4}"/>
              </a:ext>
            </a:extLst>
          </p:cNvPr>
          <p:cNvSpPr/>
          <p:nvPr/>
        </p:nvSpPr>
        <p:spPr>
          <a:xfrm>
            <a:off x="5944181" y="5298513"/>
            <a:ext cx="3051552" cy="1176205"/>
          </a:xfrm>
          <a:prstGeom prst="roundRect">
            <a:avLst/>
          </a:prstGeom>
          <a:noFill/>
          <a:ln w="57150" cmpd="sng"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6E79EBD9-9721-2144-94FB-DFEBF63A1B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2807" y="5448052"/>
            <a:ext cx="2654300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641169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 2" descr="100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900" y="495300"/>
            <a:ext cx="3873500" cy="5854700"/>
          </a:xfrm>
          <a:prstGeom prst="rect">
            <a:avLst/>
          </a:prstGeom>
        </p:spPr>
      </p:pic>
      <p:sp>
        <p:nvSpPr>
          <p:cNvPr id="6" name="Textfeld 5"/>
          <p:cNvSpPr txBox="1"/>
          <p:nvPr/>
        </p:nvSpPr>
        <p:spPr>
          <a:xfrm>
            <a:off x="3833758" y="5937769"/>
            <a:ext cx="14764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2400" dirty="0">
                <a:solidFill>
                  <a:srgbClr val="FF0000"/>
                </a:solidFill>
                <a:latin typeface="Helvetica"/>
                <a:cs typeface="Helvetica"/>
              </a:rPr>
              <a:t>rot</a:t>
            </a:r>
            <a:r>
              <a:rPr lang="de-DE" sz="2400" dirty="0">
                <a:latin typeface="Helvetica"/>
                <a:cs typeface="Helvetica"/>
              </a:rPr>
              <a:t> = </a:t>
            </a:r>
            <a:r>
              <a:rPr lang="de-DE" sz="2400" dirty="0">
                <a:solidFill>
                  <a:srgbClr val="0000FF"/>
                </a:solidFill>
                <a:latin typeface="Helvetica"/>
                <a:cs typeface="Helvetica"/>
              </a:rPr>
              <a:t>blau</a:t>
            </a:r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EA5BE98E-FD63-0640-92AC-D16414A24928}"/>
              </a:ext>
            </a:extLst>
          </p:cNvPr>
          <p:cNvSpPr txBox="1"/>
          <p:nvPr/>
        </p:nvSpPr>
        <p:spPr>
          <a:xfrm>
            <a:off x="567265" y="602178"/>
            <a:ext cx="27719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solidFill>
                  <a:srgbClr val="000000"/>
                </a:solidFill>
                <a:latin typeface="Helvetica"/>
                <a:cs typeface="Helvetica"/>
              </a:rPr>
              <a:t>Apollonios / </a:t>
            </a:r>
            <a:r>
              <a:rPr lang="de-DE" sz="2400" dirty="0">
                <a:latin typeface="Helvetica"/>
                <a:cs typeface="Helvetica"/>
              </a:rPr>
              <a:t>al-</a:t>
            </a:r>
            <a:r>
              <a:rPr lang="de-DE" sz="2400" dirty="0" err="1">
                <a:latin typeface="Helvetica"/>
                <a:cs typeface="Helvetica"/>
              </a:rPr>
              <a:t>Sijzi</a:t>
            </a:r>
            <a:endParaRPr lang="de-DE" sz="2400" dirty="0">
              <a:latin typeface="Helvetica"/>
              <a:cs typeface="Helvetica"/>
            </a:endParaRPr>
          </a:p>
        </p:txBody>
      </p:sp>
      <p:sp>
        <p:nvSpPr>
          <p:cNvPr id="8" name="Abgerundetes Rechteck 7">
            <a:extLst>
              <a:ext uri="{FF2B5EF4-FFF2-40B4-BE49-F238E27FC236}">
                <a16:creationId xmlns:a16="http://schemas.microsoft.com/office/drawing/2014/main" id="{A8AA4D85-5337-1D4E-8C19-D013D15A8CC5}"/>
              </a:ext>
            </a:extLst>
          </p:cNvPr>
          <p:cNvSpPr/>
          <p:nvPr/>
        </p:nvSpPr>
        <p:spPr>
          <a:xfrm>
            <a:off x="5944181" y="5298513"/>
            <a:ext cx="3051552" cy="1176205"/>
          </a:xfrm>
          <a:prstGeom prst="roundRect">
            <a:avLst/>
          </a:prstGeom>
          <a:noFill/>
          <a:ln w="57150" cmpd="sng"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9EB4D4A0-7CC7-0549-A15E-C2258868DA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2807" y="5448052"/>
            <a:ext cx="2654300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882042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FD801507-6542-8A41-A73A-922DEA978C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97" y="1775460"/>
            <a:ext cx="3748478" cy="4608000"/>
          </a:xfrm>
          <a:prstGeom prst="rect">
            <a:avLst/>
          </a:prstGeom>
        </p:spPr>
      </p:pic>
      <p:sp>
        <p:nvSpPr>
          <p:cNvPr id="7" name="Textfeld 6">
            <a:extLst>
              <a:ext uri="{FF2B5EF4-FFF2-40B4-BE49-F238E27FC236}">
                <a16:creationId xmlns:a16="http://schemas.microsoft.com/office/drawing/2014/main" id="{EA5BE98E-FD63-0640-92AC-D16414A24928}"/>
              </a:ext>
            </a:extLst>
          </p:cNvPr>
          <p:cNvSpPr txBox="1"/>
          <p:nvPr/>
        </p:nvSpPr>
        <p:spPr>
          <a:xfrm>
            <a:off x="567265" y="602178"/>
            <a:ext cx="27719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solidFill>
                  <a:srgbClr val="000000"/>
                </a:solidFill>
                <a:latin typeface="Helvetica"/>
                <a:cs typeface="Helvetica"/>
              </a:rPr>
              <a:t>Apollonios / </a:t>
            </a:r>
            <a:r>
              <a:rPr lang="de-DE" sz="2400" dirty="0">
                <a:latin typeface="Helvetica"/>
                <a:cs typeface="Helvetica"/>
              </a:rPr>
              <a:t>al-</a:t>
            </a:r>
            <a:r>
              <a:rPr lang="de-DE" sz="2400" dirty="0" err="1">
                <a:latin typeface="Helvetica"/>
                <a:cs typeface="Helvetica"/>
              </a:rPr>
              <a:t>Sijzi</a:t>
            </a:r>
            <a:endParaRPr lang="de-DE" sz="2400" dirty="0">
              <a:latin typeface="Helvetica"/>
              <a:cs typeface="Helvetica"/>
            </a:endParaRPr>
          </a:p>
        </p:txBody>
      </p:sp>
      <p:sp>
        <p:nvSpPr>
          <p:cNvPr id="8" name="Abgerundetes Rechteck 7">
            <a:extLst>
              <a:ext uri="{FF2B5EF4-FFF2-40B4-BE49-F238E27FC236}">
                <a16:creationId xmlns:a16="http://schemas.microsoft.com/office/drawing/2014/main" id="{A8AA4D85-5337-1D4E-8C19-D013D15A8CC5}"/>
              </a:ext>
            </a:extLst>
          </p:cNvPr>
          <p:cNvSpPr/>
          <p:nvPr/>
        </p:nvSpPr>
        <p:spPr>
          <a:xfrm>
            <a:off x="5944181" y="5298513"/>
            <a:ext cx="3051552" cy="1176205"/>
          </a:xfrm>
          <a:prstGeom prst="roundRect">
            <a:avLst/>
          </a:prstGeom>
          <a:noFill/>
          <a:ln w="57150" cmpd="sng"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9EB4D4A0-7CC7-0549-A15E-C2258868DA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2807" y="5448052"/>
            <a:ext cx="2654300" cy="723900"/>
          </a:xfrm>
          <a:prstGeom prst="rect">
            <a:avLst/>
          </a:prstGeom>
        </p:spPr>
      </p:pic>
      <p:sp>
        <p:nvSpPr>
          <p:cNvPr id="10" name="Textfeld 9">
            <a:extLst>
              <a:ext uri="{FF2B5EF4-FFF2-40B4-BE49-F238E27FC236}">
                <a16:creationId xmlns:a16="http://schemas.microsoft.com/office/drawing/2014/main" id="{6AB2B6CA-9324-D744-AE85-8ACF91DC9AD2}"/>
              </a:ext>
            </a:extLst>
          </p:cNvPr>
          <p:cNvSpPr txBox="1"/>
          <p:nvPr/>
        </p:nvSpPr>
        <p:spPr>
          <a:xfrm>
            <a:off x="3833758" y="5937769"/>
            <a:ext cx="14764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2400" dirty="0">
                <a:solidFill>
                  <a:srgbClr val="FF0000"/>
                </a:solidFill>
                <a:latin typeface="Helvetica"/>
                <a:cs typeface="Helvetica"/>
              </a:rPr>
              <a:t>rot</a:t>
            </a:r>
            <a:r>
              <a:rPr lang="de-DE" sz="2400" dirty="0">
                <a:latin typeface="Helvetica"/>
                <a:cs typeface="Helvetica"/>
              </a:rPr>
              <a:t> = </a:t>
            </a:r>
            <a:r>
              <a:rPr lang="de-DE" sz="2400" dirty="0">
                <a:solidFill>
                  <a:srgbClr val="0000FF"/>
                </a:solidFill>
                <a:latin typeface="Helvetica"/>
                <a:cs typeface="Helvetica"/>
              </a:rPr>
              <a:t>blau</a:t>
            </a:r>
          </a:p>
        </p:txBody>
      </p:sp>
    </p:spTree>
    <p:extLst>
      <p:ext uri="{BB962C8B-B14F-4D97-AF65-F5344CB8AC3E}">
        <p14:creationId xmlns:p14="http://schemas.microsoft.com/office/powerpoint/2010/main" val="376952133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 3" descr="110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900" y="495300"/>
            <a:ext cx="3873500" cy="5854700"/>
          </a:xfrm>
          <a:prstGeom prst="rect">
            <a:avLst/>
          </a:prstGeom>
        </p:spPr>
      </p:pic>
      <p:sp>
        <p:nvSpPr>
          <p:cNvPr id="6" name="Textfeld 5"/>
          <p:cNvSpPr txBox="1"/>
          <p:nvPr/>
        </p:nvSpPr>
        <p:spPr>
          <a:xfrm>
            <a:off x="3833758" y="5937769"/>
            <a:ext cx="14764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2400" dirty="0">
                <a:solidFill>
                  <a:srgbClr val="FF0000"/>
                </a:solidFill>
                <a:latin typeface="Helvetica"/>
                <a:cs typeface="Helvetica"/>
              </a:rPr>
              <a:t>rot</a:t>
            </a:r>
            <a:r>
              <a:rPr lang="de-DE" sz="2400" dirty="0">
                <a:latin typeface="Helvetica"/>
                <a:cs typeface="Helvetica"/>
              </a:rPr>
              <a:t> = </a:t>
            </a:r>
            <a:r>
              <a:rPr lang="de-DE" sz="2400" dirty="0">
                <a:solidFill>
                  <a:srgbClr val="0000FF"/>
                </a:solidFill>
                <a:latin typeface="Helvetica"/>
                <a:cs typeface="Helvetica"/>
              </a:rPr>
              <a:t>blau</a:t>
            </a:r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24D3E108-0AC2-B241-BE4C-755B99A0B688}"/>
              </a:ext>
            </a:extLst>
          </p:cNvPr>
          <p:cNvSpPr txBox="1"/>
          <p:nvPr/>
        </p:nvSpPr>
        <p:spPr>
          <a:xfrm>
            <a:off x="567265" y="602178"/>
            <a:ext cx="27719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solidFill>
                  <a:srgbClr val="000000"/>
                </a:solidFill>
                <a:latin typeface="Helvetica"/>
                <a:cs typeface="Helvetica"/>
              </a:rPr>
              <a:t>Apollonios / </a:t>
            </a:r>
            <a:r>
              <a:rPr lang="de-DE" sz="2400" dirty="0">
                <a:latin typeface="Helvetica"/>
                <a:cs typeface="Helvetica"/>
              </a:rPr>
              <a:t>al-</a:t>
            </a:r>
            <a:r>
              <a:rPr lang="de-DE" sz="2400" dirty="0" err="1">
                <a:latin typeface="Helvetica"/>
                <a:cs typeface="Helvetica"/>
              </a:rPr>
              <a:t>Sijzi</a:t>
            </a:r>
            <a:endParaRPr lang="de-DE" sz="2400" dirty="0">
              <a:latin typeface="Helvetica"/>
              <a:cs typeface="Helvetica"/>
            </a:endParaRPr>
          </a:p>
        </p:txBody>
      </p:sp>
      <p:sp>
        <p:nvSpPr>
          <p:cNvPr id="8" name="Abgerundetes Rechteck 7">
            <a:extLst>
              <a:ext uri="{FF2B5EF4-FFF2-40B4-BE49-F238E27FC236}">
                <a16:creationId xmlns:a16="http://schemas.microsoft.com/office/drawing/2014/main" id="{3EB5DD27-03E1-5044-8764-75459EC4EE28}"/>
              </a:ext>
            </a:extLst>
          </p:cNvPr>
          <p:cNvSpPr/>
          <p:nvPr/>
        </p:nvSpPr>
        <p:spPr>
          <a:xfrm>
            <a:off x="5944181" y="5298513"/>
            <a:ext cx="3051552" cy="1176205"/>
          </a:xfrm>
          <a:prstGeom prst="roundRect">
            <a:avLst/>
          </a:prstGeom>
          <a:noFill/>
          <a:ln w="57150" cmpd="sng"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EA0777D1-2E18-944F-8975-1A9452937B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2807" y="5448052"/>
            <a:ext cx="2654300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650516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 1" descr="1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000" y="1270000"/>
            <a:ext cx="4315968" cy="4315968"/>
          </a:xfrm>
          <a:prstGeom prst="rect">
            <a:avLst/>
          </a:prstGeom>
        </p:spPr>
      </p:pic>
      <p:sp>
        <p:nvSpPr>
          <p:cNvPr id="4" name="Textfeld 3"/>
          <p:cNvSpPr txBox="1"/>
          <p:nvPr/>
        </p:nvSpPr>
        <p:spPr>
          <a:xfrm>
            <a:off x="7498253" y="5953307"/>
            <a:ext cx="10913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solidFill>
                  <a:srgbClr val="21FF06"/>
                </a:solidFill>
                <a:latin typeface="Helvetica"/>
                <a:cs typeface="Helvetica"/>
              </a:rPr>
              <a:t>Modell</a:t>
            </a:r>
          </a:p>
        </p:txBody>
      </p:sp>
    </p:spTree>
    <p:extLst>
      <p:ext uri="{BB962C8B-B14F-4D97-AF65-F5344CB8AC3E}">
        <p14:creationId xmlns:p14="http://schemas.microsoft.com/office/powerpoint/2010/main" val="127626261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 3" descr="110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900" y="495300"/>
            <a:ext cx="3873500" cy="5854700"/>
          </a:xfrm>
          <a:prstGeom prst="rect">
            <a:avLst/>
          </a:prstGeom>
        </p:spPr>
      </p:pic>
      <p:sp>
        <p:nvSpPr>
          <p:cNvPr id="6" name="Textfeld 5"/>
          <p:cNvSpPr txBox="1"/>
          <p:nvPr/>
        </p:nvSpPr>
        <p:spPr>
          <a:xfrm>
            <a:off x="3833758" y="5937769"/>
            <a:ext cx="14764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2400" dirty="0">
                <a:solidFill>
                  <a:srgbClr val="FF0000"/>
                </a:solidFill>
                <a:latin typeface="Helvetica"/>
                <a:cs typeface="Helvetica"/>
              </a:rPr>
              <a:t>rot</a:t>
            </a:r>
            <a:r>
              <a:rPr lang="de-DE" sz="2400" dirty="0">
                <a:latin typeface="Helvetica"/>
                <a:cs typeface="Helvetica"/>
              </a:rPr>
              <a:t> = </a:t>
            </a:r>
            <a:r>
              <a:rPr lang="de-DE" sz="2400" dirty="0">
                <a:solidFill>
                  <a:srgbClr val="0000FF"/>
                </a:solidFill>
                <a:latin typeface="Helvetica"/>
                <a:cs typeface="Helvetica"/>
              </a:rPr>
              <a:t>blau</a:t>
            </a:r>
          </a:p>
        </p:txBody>
      </p:sp>
      <p:sp>
        <p:nvSpPr>
          <p:cNvPr id="7" name="Abgerundetes Rechteck 6">
            <a:extLst>
              <a:ext uri="{FF2B5EF4-FFF2-40B4-BE49-F238E27FC236}">
                <a16:creationId xmlns:a16="http://schemas.microsoft.com/office/drawing/2014/main" id="{C3DAF12A-E890-0F4D-AE6E-D3329866FB92}"/>
              </a:ext>
            </a:extLst>
          </p:cNvPr>
          <p:cNvSpPr/>
          <p:nvPr/>
        </p:nvSpPr>
        <p:spPr>
          <a:xfrm>
            <a:off x="5944181" y="5298513"/>
            <a:ext cx="3051552" cy="1176205"/>
          </a:xfrm>
          <a:prstGeom prst="roundRect">
            <a:avLst/>
          </a:prstGeom>
          <a:noFill/>
          <a:ln w="57150" cmpd="sng"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2D65A37B-9500-0C46-AA92-C9EE72E9A5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2807" y="5448052"/>
            <a:ext cx="2654300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5482226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 2" descr="120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900" y="495300"/>
            <a:ext cx="3873500" cy="5854700"/>
          </a:xfrm>
          <a:prstGeom prst="rect">
            <a:avLst/>
          </a:prstGeom>
        </p:spPr>
      </p:pic>
      <p:sp>
        <p:nvSpPr>
          <p:cNvPr id="9" name="Textfeld 8"/>
          <p:cNvSpPr txBox="1"/>
          <p:nvPr/>
        </p:nvSpPr>
        <p:spPr>
          <a:xfrm>
            <a:off x="3833758" y="5937769"/>
            <a:ext cx="14764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2400" dirty="0">
                <a:solidFill>
                  <a:srgbClr val="FF0000"/>
                </a:solidFill>
                <a:latin typeface="Helvetica"/>
                <a:cs typeface="Helvetica"/>
              </a:rPr>
              <a:t>rot</a:t>
            </a:r>
            <a:r>
              <a:rPr lang="de-DE" sz="2400" dirty="0">
                <a:latin typeface="Helvetica"/>
                <a:cs typeface="Helvetica"/>
              </a:rPr>
              <a:t> = </a:t>
            </a:r>
            <a:r>
              <a:rPr lang="de-DE" sz="2400" dirty="0">
                <a:solidFill>
                  <a:srgbClr val="0000FF"/>
                </a:solidFill>
                <a:latin typeface="Helvetica"/>
                <a:cs typeface="Helvetica"/>
              </a:rPr>
              <a:t>blau</a:t>
            </a:r>
          </a:p>
        </p:txBody>
      </p:sp>
      <p:sp>
        <p:nvSpPr>
          <p:cNvPr id="6" name="Abgerundetes Rechteck 5">
            <a:extLst>
              <a:ext uri="{FF2B5EF4-FFF2-40B4-BE49-F238E27FC236}">
                <a16:creationId xmlns:a16="http://schemas.microsoft.com/office/drawing/2014/main" id="{6CCC8D58-A341-AD45-BBBA-9FE3C6B79085}"/>
              </a:ext>
            </a:extLst>
          </p:cNvPr>
          <p:cNvSpPr/>
          <p:nvPr/>
        </p:nvSpPr>
        <p:spPr>
          <a:xfrm>
            <a:off x="5944181" y="5298513"/>
            <a:ext cx="3051552" cy="1176205"/>
          </a:xfrm>
          <a:prstGeom prst="roundRect">
            <a:avLst/>
          </a:prstGeom>
          <a:noFill/>
          <a:ln w="57150" cmpd="sng"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963F38C1-C450-7444-9069-D2984029E3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2807" y="5448052"/>
            <a:ext cx="2654300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34621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 3" descr="130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900" y="495300"/>
            <a:ext cx="3873500" cy="5854700"/>
          </a:xfrm>
          <a:prstGeom prst="rect">
            <a:avLst/>
          </a:prstGeom>
        </p:spPr>
      </p:pic>
      <p:sp>
        <p:nvSpPr>
          <p:cNvPr id="9" name="Textfeld 8"/>
          <p:cNvSpPr txBox="1"/>
          <p:nvPr/>
        </p:nvSpPr>
        <p:spPr>
          <a:xfrm>
            <a:off x="3833758" y="5937769"/>
            <a:ext cx="14764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2400" dirty="0">
                <a:solidFill>
                  <a:srgbClr val="FF0000"/>
                </a:solidFill>
                <a:latin typeface="Helvetica"/>
                <a:cs typeface="Helvetica"/>
              </a:rPr>
              <a:t>rot</a:t>
            </a:r>
            <a:r>
              <a:rPr lang="de-DE" sz="2400" dirty="0">
                <a:latin typeface="Helvetica"/>
                <a:cs typeface="Helvetica"/>
              </a:rPr>
              <a:t> = </a:t>
            </a:r>
            <a:r>
              <a:rPr lang="de-DE" sz="2400" dirty="0">
                <a:solidFill>
                  <a:srgbClr val="0000FF"/>
                </a:solidFill>
                <a:latin typeface="Helvetica"/>
                <a:cs typeface="Helvetica"/>
              </a:rPr>
              <a:t>blau</a:t>
            </a:r>
          </a:p>
        </p:txBody>
      </p:sp>
      <p:sp>
        <p:nvSpPr>
          <p:cNvPr id="6" name="Abgerundetes Rechteck 5">
            <a:extLst>
              <a:ext uri="{FF2B5EF4-FFF2-40B4-BE49-F238E27FC236}">
                <a16:creationId xmlns:a16="http://schemas.microsoft.com/office/drawing/2014/main" id="{7B05218B-A68D-C943-922D-16D1F09088EF}"/>
              </a:ext>
            </a:extLst>
          </p:cNvPr>
          <p:cNvSpPr/>
          <p:nvPr/>
        </p:nvSpPr>
        <p:spPr>
          <a:xfrm>
            <a:off x="5944181" y="5298513"/>
            <a:ext cx="3051552" cy="1176205"/>
          </a:xfrm>
          <a:prstGeom prst="roundRect">
            <a:avLst/>
          </a:prstGeom>
          <a:noFill/>
          <a:ln w="57150" cmpd="sng"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9775FFA3-860F-4044-BC93-DBF4D6E9D1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2807" y="5448052"/>
            <a:ext cx="2654300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49948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 2" descr="140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900" y="495300"/>
            <a:ext cx="3873500" cy="5854700"/>
          </a:xfrm>
          <a:prstGeom prst="rect">
            <a:avLst/>
          </a:prstGeom>
        </p:spPr>
      </p:pic>
      <p:sp>
        <p:nvSpPr>
          <p:cNvPr id="9" name="Textfeld 8"/>
          <p:cNvSpPr txBox="1"/>
          <p:nvPr/>
        </p:nvSpPr>
        <p:spPr>
          <a:xfrm>
            <a:off x="3833758" y="5937769"/>
            <a:ext cx="14764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2400" dirty="0">
                <a:solidFill>
                  <a:srgbClr val="FF0000"/>
                </a:solidFill>
                <a:latin typeface="Helvetica"/>
                <a:cs typeface="Helvetica"/>
              </a:rPr>
              <a:t>rot</a:t>
            </a:r>
            <a:r>
              <a:rPr lang="de-DE" sz="2400" dirty="0">
                <a:latin typeface="Helvetica"/>
                <a:cs typeface="Helvetica"/>
              </a:rPr>
              <a:t> = </a:t>
            </a:r>
            <a:r>
              <a:rPr lang="de-DE" sz="2400" dirty="0">
                <a:solidFill>
                  <a:srgbClr val="0000FF"/>
                </a:solidFill>
                <a:latin typeface="Helvetica"/>
                <a:cs typeface="Helvetica"/>
              </a:rPr>
              <a:t>blau</a:t>
            </a:r>
          </a:p>
        </p:txBody>
      </p:sp>
    </p:spTree>
    <p:extLst>
      <p:ext uri="{BB962C8B-B14F-4D97-AF65-F5344CB8AC3E}">
        <p14:creationId xmlns:p14="http://schemas.microsoft.com/office/powerpoint/2010/main" val="182289301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feld 8"/>
          <p:cNvSpPr txBox="1"/>
          <p:nvPr/>
        </p:nvSpPr>
        <p:spPr>
          <a:xfrm>
            <a:off x="3833758" y="5937769"/>
            <a:ext cx="14764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2400" dirty="0">
                <a:solidFill>
                  <a:srgbClr val="FF0000"/>
                </a:solidFill>
                <a:latin typeface="Helvetica"/>
                <a:cs typeface="Helvetica"/>
              </a:rPr>
              <a:t>rot</a:t>
            </a:r>
            <a:r>
              <a:rPr lang="de-DE" sz="2400" dirty="0">
                <a:latin typeface="Helvetica"/>
                <a:cs typeface="Helvetica"/>
              </a:rPr>
              <a:t> = </a:t>
            </a:r>
            <a:r>
              <a:rPr lang="de-DE" sz="2400" dirty="0">
                <a:solidFill>
                  <a:srgbClr val="0000FF"/>
                </a:solidFill>
                <a:latin typeface="Helvetica"/>
                <a:cs typeface="Helvetica"/>
              </a:rPr>
              <a:t>blau</a:t>
            </a:r>
          </a:p>
        </p:txBody>
      </p:sp>
      <p:pic>
        <p:nvPicPr>
          <p:cNvPr id="2" name="Bild 1" descr="150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900" y="495300"/>
            <a:ext cx="3873500" cy="5854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12666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 2" descr="160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900" y="495300"/>
            <a:ext cx="3873500" cy="5854700"/>
          </a:xfrm>
          <a:prstGeom prst="rect">
            <a:avLst/>
          </a:prstGeom>
        </p:spPr>
      </p:pic>
      <p:sp>
        <p:nvSpPr>
          <p:cNvPr id="8" name="Textfeld 7"/>
          <p:cNvSpPr txBox="1"/>
          <p:nvPr/>
        </p:nvSpPr>
        <p:spPr>
          <a:xfrm>
            <a:off x="567265" y="602178"/>
            <a:ext cx="2562871" cy="1200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latin typeface="Helvetica"/>
                <a:cs typeface="Helvetica"/>
              </a:rPr>
              <a:t>Papillon</a:t>
            </a:r>
          </a:p>
          <a:p>
            <a:endParaRPr lang="de-DE" sz="2400" dirty="0">
              <a:latin typeface="Helvetica"/>
              <a:cs typeface="Helvetica"/>
            </a:endParaRPr>
          </a:p>
          <a:p>
            <a:r>
              <a:rPr lang="de-DE" sz="2400" dirty="0">
                <a:latin typeface="Helvetica"/>
                <a:cs typeface="Helvetica"/>
              </a:rPr>
              <a:t>Schließungsfigur</a:t>
            </a:r>
            <a:endParaRPr lang="de-DE" sz="2000" dirty="0">
              <a:latin typeface="Helvetica"/>
              <a:cs typeface="Helvetica"/>
            </a:endParaRPr>
          </a:p>
        </p:txBody>
      </p:sp>
      <p:sp>
        <p:nvSpPr>
          <p:cNvPr id="9" name="Textfeld 8"/>
          <p:cNvSpPr txBox="1"/>
          <p:nvPr/>
        </p:nvSpPr>
        <p:spPr>
          <a:xfrm>
            <a:off x="3833758" y="5937769"/>
            <a:ext cx="14764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2400" dirty="0">
                <a:solidFill>
                  <a:srgbClr val="FF0000"/>
                </a:solidFill>
                <a:latin typeface="Helvetica"/>
                <a:cs typeface="Helvetica"/>
              </a:rPr>
              <a:t>rot</a:t>
            </a:r>
            <a:r>
              <a:rPr lang="de-DE" sz="2400" dirty="0">
                <a:latin typeface="Helvetica"/>
                <a:cs typeface="Helvetica"/>
              </a:rPr>
              <a:t> = </a:t>
            </a:r>
            <a:r>
              <a:rPr lang="de-DE" sz="2400" dirty="0">
                <a:solidFill>
                  <a:srgbClr val="0000FF"/>
                </a:solidFill>
                <a:latin typeface="Helvetica"/>
                <a:cs typeface="Helvetica"/>
              </a:rPr>
              <a:t>blau</a:t>
            </a:r>
          </a:p>
        </p:txBody>
      </p:sp>
    </p:spTree>
    <p:extLst>
      <p:ext uri="{BB962C8B-B14F-4D97-AF65-F5344CB8AC3E}">
        <p14:creationId xmlns:p14="http://schemas.microsoft.com/office/powerpoint/2010/main" val="583507839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 2" descr="160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900" y="495300"/>
            <a:ext cx="3873500" cy="5854700"/>
          </a:xfrm>
          <a:prstGeom prst="rect">
            <a:avLst/>
          </a:prstGeom>
        </p:spPr>
      </p:pic>
      <p:sp>
        <p:nvSpPr>
          <p:cNvPr id="8" name="Textfeld 7"/>
          <p:cNvSpPr txBox="1"/>
          <p:nvPr/>
        </p:nvSpPr>
        <p:spPr>
          <a:xfrm>
            <a:off x="567265" y="602178"/>
            <a:ext cx="2562871" cy="1200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latin typeface="Helvetica"/>
                <a:cs typeface="Helvetica"/>
              </a:rPr>
              <a:t>Papillon</a:t>
            </a:r>
          </a:p>
          <a:p>
            <a:endParaRPr lang="de-DE" sz="2400" dirty="0">
              <a:latin typeface="Helvetica"/>
              <a:cs typeface="Helvetica"/>
            </a:endParaRPr>
          </a:p>
          <a:p>
            <a:r>
              <a:rPr lang="de-DE" sz="2400" dirty="0">
                <a:latin typeface="Helvetica"/>
                <a:cs typeface="Helvetica"/>
              </a:rPr>
              <a:t>Schließungsfigur</a:t>
            </a:r>
            <a:endParaRPr lang="de-DE" sz="2000" dirty="0">
              <a:latin typeface="Helvetica"/>
              <a:cs typeface="Helvetica"/>
            </a:endParaRPr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896DF741-1A1B-B24E-9780-519E540DC934}"/>
              </a:ext>
            </a:extLst>
          </p:cNvPr>
          <p:cNvSpPr txBox="1"/>
          <p:nvPr/>
        </p:nvSpPr>
        <p:spPr>
          <a:xfrm>
            <a:off x="567265" y="5049351"/>
            <a:ext cx="5815182" cy="8860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latin typeface="Helvetica"/>
                <a:cs typeface="Helvetica"/>
              </a:rPr>
              <a:t>Beweis der Schließungseigenschaft: </a:t>
            </a:r>
          </a:p>
          <a:p>
            <a:r>
              <a:rPr lang="de-DE" sz="2400" dirty="0">
                <a:latin typeface="Helvetica"/>
                <a:cs typeface="Helvetica"/>
              </a:rPr>
              <a:t>Walser, H. (2021): Spiel mit Quadraten</a:t>
            </a:r>
          </a:p>
          <a:p>
            <a:r>
              <a:rPr lang="de-DE" sz="2400" dirty="0">
                <a:latin typeface="Helvetica"/>
                <a:cs typeface="Helvetica"/>
              </a:rPr>
              <a:t>MU Der Mathematikunterricht </a:t>
            </a:r>
          </a:p>
          <a:p>
            <a:r>
              <a:rPr lang="de-DE" sz="2400" dirty="0">
                <a:latin typeface="Helvetica"/>
                <a:cs typeface="Helvetica"/>
              </a:rPr>
              <a:t>Jahrgang 67. Heft 3. August 2021. 17-27 </a:t>
            </a:r>
          </a:p>
        </p:txBody>
      </p:sp>
    </p:spTree>
    <p:extLst>
      <p:ext uri="{BB962C8B-B14F-4D97-AF65-F5344CB8AC3E}">
        <p14:creationId xmlns:p14="http://schemas.microsoft.com/office/powerpoint/2010/main" val="122002384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 2" descr="160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900" y="495300"/>
            <a:ext cx="3873500" cy="5854700"/>
          </a:xfrm>
          <a:prstGeom prst="rect">
            <a:avLst/>
          </a:prstGeom>
        </p:spPr>
      </p:pic>
      <p:sp>
        <p:nvSpPr>
          <p:cNvPr id="8" name="Textfeld 7"/>
          <p:cNvSpPr txBox="1"/>
          <p:nvPr/>
        </p:nvSpPr>
        <p:spPr>
          <a:xfrm>
            <a:off x="567265" y="602178"/>
            <a:ext cx="2562871" cy="1200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latin typeface="Helvetica"/>
                <a:cs typeface="Helvetica"/>
              </a:rPr>
              <a:t>Papillon</a:t>
            </a:r>
          </a:p>
          <a:p>
            <a:endParaRPr lang="de-DE" sz="2400" dirty="0">
              <a:latin typeface="Helvetica"/>
              <a:cs typeface="Helvetica"/>
            </a:endParaRPr>
          </a:p>
          <a:p>
            <a:r>
              <a:rPr lang="de-DE" sz="2400" dirty="0">
                <a:latin typeface="Helvetica"/>
                <a:cs typeface="Helvetica"/>
              </a:rPr>
              <a:t>Schließungsfigur</a:t>
            </a:r>
            <a:endParaRPr lang="de-DE" sz="2000" dirty="0">
              <a:latin typeface="Helvetica"/>
              <a:cs typeface="Helvetica"/>
            </a:endParaRPr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896DF741-1A1B-B24E-9780-519E540DC934}"/>
              </a:ext>
            </a:extLst>
          </p:cNvPr>
          <p:cNvSpPr txBox="1"/>
          <p:nvPr/>
        </p:nvSpPr>
        <p:spPr>
          <a:xfrm>
            <a:off x="567265" y="5049351"/>
            <a:ext cx="419057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latin typeface="Helvetica"/>
                <a:cs typeface="Helvetica"/>
              </a:rPr>
              <a:t>Beweis mit Drehstreckungen </a:t>
            </a:r>
          </a:p>
          <a:p>
            <a:r>
              <a:rPr lang="de-DE" sz="2400" dirty="0">
                <a:latin typeface="Helvetica"/>
                <a:cs typeface="Helvetica"/>
              </a:rPr>
              <a:t>A. </a:t>
            </a:r>
            <a:r>
              <a:rPr lang="de-DE" sz="2400" dirty="0" err="1">
                <a:latin typeface="Helvetica"/>
                <a:cs typeface="Helvetica"/>
              </a:rPr>
              <a:t>Gfrerrer</a:t>
            </a:r>
            <a:r>
              <a:rPr lang="de-DE" sz="2400" dirty="0">
                <a:latin typeface="Helvetica"/>
                <a:cs typeface="Helvetica"/>
              </a:rPr>
              <a:t>, TU Graz </a:t>
            </a:r>
          </a:p>
        </p:txBody>
      </p:sp>
    </p:spTree>
    <p:extLst>
      <p:ext uri="{BB962C8B-B14F-4D97-AF65-F5344CB8AC3E}">
        <p14:creationId xmlns:p14="http://schemas.microsoft.com/office/powerpoint/2010/main" val="2618483119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 2" descr="160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900" y="495300"/>
            <a:ext cx="3873500" cy="5854700"/>
          </a:xfrm>
          <a:prstGeom prst="rect">
            <a:avLst/>
          </a:prstGeom>
        </p:spPr>
      </p:pic>
      <p:sp>
        <p:nvSpPr>
          <p:cNvPr id="8" name="Textfeld 7"/>
          <p:cNvSpPr txBox="1"/>
          <p:nvPr/>
        </p:nvSpPr>
        <p:spPr>
          <a:xfrm>
            <a:off x="567265" y="602178"/>
            <a:ext cx="12827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latin typeface="Helvetica"/>
                <a:cs typeface="Helvetica"/>
              </a:rPr>
              <a:t>Papillon</a:t>
            </a:r>
          </a:p>
        </p:txBody>
      </p:sp>
      <p:sp>
        <p:nvSpPr>
          <p:cNvPr id="9" name="Textfeld 8"/>
          <p:cNvSpPr txBox="1"/>
          <p:nvPr/>
        </p:nvSpPr>
        <p:spPr>
          <a:xfrm>
            <a:off x="3833758" y="5937769"/>
            <a:ext cx="14764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2400" dirty="0">
                <a:solidFill>
                  <a:srgbClr val="FF0000"/>
                </a:solidFill>
                <a:latin typeface="Helvetica"/>
                <a:cs typeface="Helvetica"/>
              </a:rPr>
              <a:t>rot</a:t>
            </a:r>
            <a:r>
              <a:rPr lang="de-DE" sz="2400" dirty="0">
                <a:latin typeface="Helvetica"/>
                <a:cs typeface="Helvetica"/>
              </a:rPr>
              <a:t> = </a:t>
            </a:r>
            <a:r>
              <a:rPr lang="de-DE" sz="2400" dirty="0">
                <a:solidFill>
                  <a:srgbClr val="0000FF"/>
                </a:solidFill>
                <a:latin typeface="Helvetica"/>
                <a:cs typeface="Helvetica"/>
              </a:rPr>
              <a:t>blau</a:t>
            </a:r>
          </a:p>
        </p:txBody>
      </p:sp>
    </p:spTree>
    <p:extLst>
      <p:ext uri="{BB962C8B-B14F-4D97-AF65-F5344CB8AC3E}">
        <p14:creationId xmlns:p14="http://schemas.microsoft.com/office/powerpoint/2010/main" val="2941187171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feld 8"/>
          <p:cNvSpPr txBox="1"/>
          <p:nvPr/>
        </p:nvSpPr>
        <p:spPr>
          <a:xfrm>
            <a:off x="3149303" y="5937769"/>
            <a:ext cx="28454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2400" dirty="0">
                <a:solidFill>
                  <a:srgbClr val="FF0000"/>
                </a:solidFill>
                <a:latin typeface="Helvetica"/>
                <a:cs typeface="Helvetica"/>
              </a:rPr>
              <a:t>rot/grün</a:t>
            </a:r>
            <a:r>
              <a:rPr lang="de-DE" sz="2400" dirty="0">
                <a:latin typeface="Helvetica"/>
                <a:cs typeface="Helvetica"/>
              </a:rPr>
              <a:t> = </a:t>
            </a:r>
            <a:r>
              <a:rPr lang="de-DE" sz="2400" dirty="0">
                <a:solidFill>
                  <a:srgbClr val="0000FF"/>
                </a:solidFill>
                <a:latin typeface="Helvetica"/>
                <a:cs typeface="Helvetica"/>
              </a:rPr>
              <a:t>blau/gelb</a:t>
            </a:r>
          </a:p>
        </p:txBody>
      </p:sp>
      <p:pic>
        <p:nvPicPr>
          <p:cNvPr id="2" name="Bild 1" descr="165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200" y="364996"/>
            <a:ext cx="2882900" cy="5397500"/>
          </a:xfrm>
          <a:prstGeom prst="rect">
            <a:avLst/>
          </a:prstGeom>
        </p:spPr>
      </p:pic>
      <p:cxnSp>
        <p:nvCxnSpPr>
          <p:cNvPr id="6" name="Gerade Verbindung mit Pfeil 5"/>
          <p:cNvCxnSpPr/>
          <p:nvPr/>
        </p:nvCxnSpPr>
        <p:spPr>
          <a:xfrm flipH="1">
            <a:off x="2053483" y="1688890"/>
            <a:ext cx="499965" cy="0"/>
          </a:xfrm>
          <a:prstGeom prst="straightConnector1">
            <a:avLst/>
          </a:prstGeom>
          <a:ln w="76200" cmpd="sng"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" name="Bild 6" descr="165_Bildschirmfoto 2020-01-01 um 00.20.39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337" y="184238"/>
            <a:ext cx="1679094" cy="6480000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DE9B6E09-4363-C04D-B5C8-A38E9085D734}"/>
              </a:ext>
            </a:extLst>
          </p:cNvPr>
          <p:cNvSpPr txBox="1"/>
          <p:nvPr/>
        </p:nvSpPr>
        <p:spPr>
          <a:xfrm>
            <a:off x="6718668" y="602178"/>
            <a:ext cx="16594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latin typeface="Helvetica"/>
                <a:cs typeface="Helvetica"/>
              </a:rPr>
              <a:t>ganzzahlig</a:t>
            </a:r>
          </a:p>
        </p:txBody>
      </p:sp>
    </p:spTree>
    <p:extLst>
      <p:ext uri="{BB962C8B-B14F-4D97-AF65-F5344CB8AC3E}">
        <p14:creationId xmlns:p14="http://schemas.microsoft.com/office/powerpoint/2010/main" val="1388068752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feld 8"/>
          <p:cNvSpPr txBox="1"/>
          <p:nvPr/>
        </p:nvSpPr>
        <p:spPr>
          <a:xfrm>
            <a:off x="3149303" y="5937769"/>
            <a:ext cx="28454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2400" dirty="0">
                <a:solidFill>
                  <a:srgbClr val="FF0000"/>
                </a:solidFill>
                <a:latin typeface="Helvetica"/>
                <a:cs typeface="Helvetica"/>
              </a:rPr>
              <a:t>rot/grün</a:t>
            </a:r>
            <a:r>
              <a:rPr lang="de-DE" sz="2400" dirty="0">
                <a:latin typeface="Helvetica"/>
                <a:cs typeface="Helvetica"/>
              </a:rPr>
              <a:t> = </a:t>
            </a:r>
            <a:r>
              <a:rPr lang="de-DE" sz="2400" dirty="0">
                <a:solidFill>
                  <a:srgbClr val="0000FF"/>
                </a:solidFill>
                <a:latin typeface="Helvetica"/>
                <a:cs typeface="Helvetica"/>
              </a:rPr>
              <a:t>blau/gelb</a:t>
            </a:r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6434048" y="1341272"/>
          <a:ext cx="2501900" cy="876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7756" name="Formel" r:id="rId3" imgW="2501900" imgH="876300" progId="Equation.3">
                  <p:embed/>
                </p:oleObj>
              </mc:Choice>
              <mc:Fallback>
                <p:oleObj name="Formel" r:id="rId3" imgW="2501900" imgH="876300" progId="Equation.3">
                  <p:embed/>
                  <p:pic>
                    <p:nvPicPr>
                      <p:cNvPr id="4" name="Objekt 3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434048" y="1341272"/>
                        <a:ext cx="2501900" cy="876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Bild 6" descr="165.pd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200" y="364996"/>
            <a:ext cx="2882900" cy="5397500"/>
          </a:xfrm>
          <a:prstGeom prst="rect">
            <a:avLst/>
          </a:prstGeom>
        </p:spPr>
      </p:pic>
      <p:pic>
        <p:nvPicPr>
          <p:cNvPr id="8" name="Bild 7" descr="165_Bildschirmfoto 2020-01-01 um 00.20.39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337" y="184238"/>
            <a:ext cx="1679094" cy="6480000"/>
          </a:xfrm>
          <a:prstGeom prst="rect">
            <a:avLst/>
          </a:prstGeom>
        </p:spPr>
      </p:pic>
      <p:cxnSp>
        <p:nvCxnSpPr>
          <p:cNvPr id="10" name="Gerade Verbindung mit Pfeil 9"/>
          <p:cNvCxnSpPr/>
          <p:nvPr/>
        </p:nvCxnSpPr>
        <p:spPr>
          <a:xfrm flipH="1">
            <a:off x="2053483" y="1688890"/>
            <a:ext cx="499965" cy="0"/>
          </a:xfrm>
          <a:prstGeom prst="straightConnector1">
            <a:avLst/>
          </a:prstGeom>
          <a:ln w="76200" cmpd="sng"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extfeld 10">
            <a:extLst>
              <a:ext uri="{FF2B5EF4-FFF2-40B4-BE49-F238E27FC236}">
                <a16:creationId xmlns:a16="http://schemas.microsoft.com/office/drawing/2014/main" id="{6FE0428B-92BE-9D47-ABD5-DDF4EA8FEFBB}"/>
              </a:ext>
            </a:extLst>
          </p:cNvPr>
          <p:cNvSpPr txBox="1"/>
          <p:nvPr/>
        </p:nvSpPr>
        <p:spPr>
          <a:xfrm>
            <a:off x="6718668" y="602178"/>
            <a:ext cx="16594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latin typeface="Helvetica"/>
                <a:cs typeface="Helvetica"/>
              </a:rPr>
              <a:t>ganzzahlig</a:t>
            </a:r>
          </a:p>
        </p:txBody>
      </p:sp>
    </p:spTree>
    <p:extLst>
      <p:ext uri="{BB962C8B-B14F-4D97-AF65-F5344CB8AC3E}">
        <p14:creationId xmlns:p14="http://schemas.microsoft.com/office/powerpoint/2010/main" val="2142271469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feld 8"/>
          <p:cNvSpPr txBox="1"/>
          <p:nvPr/>
        </p:nvSpPr>
        <p:spPr>
          <a:xfrm>
            <a:off x="3149303" y="5937769"/>
            <a:ext cx="28454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2400" dirty="0">
                <a:solidFill>
                  <a:srgbClr val="FF0000"/>
                </a:solidFill>
                <a:latin typeface="Helvetica"/>
                <a:cs typeface="Helvetica"/>
              </a:rPr>
              <a:t>rot/grün</a:t>
            </a:r>
            <a:r>
              <a:rPr lang="de-DE" sz="2400" dirty="0">
                <a:latin typeface="Helvetica"/>
                <a:cs typeface="Helvetica"/>
              </a:rPr>
              <a:t> = </a:t>
            </a:r>
            <a:r>
              <a:rPr lang="de-DE" sz="2400" dirty="0">
                <a:solidFill>
                  <a:srgbClr val="0000FF"/>
                </a:solidFill>
                <a:latin typeface="Helvetica"/>
                <a:cs typeface="Helvetica"/>
              </a:rPr>
              <a:t>blau/gelb</a:t>
            </a:r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6434048" y="1341272"/>
          <a:ext cx="2501900" cy="876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8839" name="Equation" r:id="rId3" imgW="2501900" imgH="876300" progId="Equation.DSMT4">
                  <p:embed/>
                </p:oleObj>
              </mc:Choice>
              <mc:Fallback>
                <p:oleObj name="Equation" r:id="rId3" imgW="2501900" imgH="876300" progId="Equation.DSMT4">
                  <p:embed/>
                  <p:pic>
                    <p:nvPicPr>
                      <p:cNvPr id="4" name="Objekt 3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434048" y="1341272"/>
                        <a:ext cx="2501900" cy="876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kt 4"/>
          <p:cNvGraphicFramePr>
            <a:graphicFrameLocks noChangeAspect="1"/>
          </p:cNvGraphicFramePr>
          <p:nvPr/>
        </p:nvGraphicFramePr>
        <p:xfrm>
          <a:off x="6352743" y="4139906"/>
          <a:ext cx="2603500" cy="876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8840" name="Formel" r:id="rId5" imgW="2603500" imgH="876300" progId="Equation.3">
                  <p:embed/>
                </p:oleObj>
              </mc:Choice>
              <mc:Fallback>
                <p:oleObj name="Formel" r:id="rId5" imgW="2603500" imgH="876300" progId="Equation.3">
                  <p:embed/>
                  <p:pic>
                    <p:nvPicPr>
                      <p:cNvPr id="5" name="Objekt 4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352743" y="4139906"/>
                        <a:ext cx="2603500" cy="876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feld 7"/>
          <p:cNvSpPr txBox="1"/>
          <p:nvPr/>
        </p:nvSpPr>
        <p:spPr>
          <a:xfrm>
            <a:off x="6710815" y="3126606"/>
            <a:ext cx="188735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CH" sz="2400" dirty="0"/>
              <a:t>S. </a:t>
            </a:r>
            <a:r>
              <a:rPr lang="de-CH" sz="2400" dirty="0" err="1"/>
              <a:t>Ramanujan</a:t>
            </a:r>
            <a:br>
              <a:rPr lang="de-CH" sz="2400" dirty="0"/>
            </a:br>
            <a:r>
              <a:rPr lang="de-CH" sz="2400" dirty="0"/>
              <a:t>1887-1920</a:t>
            </a:r>
          </a:p>
        </p:txBody>
      </p:sp>
      <p:pic>
        <p:nvPicPr>
          <p:cNvPr id="11" name="Bild 10" descr="165.pd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200" y="364996"/>
            <a:ext cx="2882900" cy="5397500"/>
          </a:xfrm>
          <a:prstGeom prst="rect">
            <a:avLst/>
          </a:prstGeom>
        </p:spPr>
      </p:pic>
      <p:pic>
        <p:nvPicPr>
          <p:cNvPr id="2" name="Bild 1" descr="165_Bildschirmfoto 2020-01-01 um 00.20.39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337" y="184238"/>
            <a:ext cx="1679094" cy="6480000"/>
          </a:xfrm>
          <a:prstGeom prst="rect">
            <a:avLst/>
          </a:prstGeom>
        </p:spPr>
      </p:pic>
      <p:cxnSp>
        <p:nvCxnSpPr>
          <p:cNvPr id="10" name="Gerade Verbindung mit Pfeil 9"/>
          <p:cNvCxnSpPr/>
          <p:nvPr/>
        </p:nvCxnSpPr>
        <p:spPr>
          <a:xfrm flipH="1">
            <a:off x="2053483" y="1688890"/>
            <a:ext cx="499965" cy="0"/>
          </a:xfrm>
          <a:prstGeom prst="straightConnector1">
            <a:avLst/>
          </a:prstGeom>
          <a:ln w="76200" cmpd="sng"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extfeld 11">
            <a:extLst>
              <a:ext uri="{FF2B5EF4-FFF2-40B4-BE49-F238E27FC236}">
                <a16:creationId xmlns:a16="http://schemas.microsoft.com/office/drawing/2014/main" id="{FD246F30-5D95-EC43-972C-40F9D752AE8C}"/>
              </a:ext>
            </a:extLst>
          </p:cNvPr>
          <p:cNvSpPr txBox="1"/>
          <p:nvPr/>
        </p:nvSpPr>
        <p:spPr>
          <a:xfrm>
            <a:off x="6718668" y="602178"/>
            <a:ext cx="16594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latin typeface="Helvetica"/>
                <a:cs typeface="Helvetica"/>
              </a:rPr>
              <a:t>ganzzahlig</a:t>
            </a:r>
          </a:p>
        </p:txBody>
      </p:sp>
    </p:spTree>
    <p:extLst>
      <p:ext uri="{BB962C8B-B14F-4D97-AF65-F5344CB8AC3E}">
        <p14:creationId xmlns:p14="http://schemas.microsoft.com/office/powerpoint/2010/main" val="4290023677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kt 4"/>
          <p:cNvGraphicFramePr>
            <a:graphicFrameLocks noChangeAspect="1"/>
          </p:cNvGraphicFramePr>
          <p:nvPr/>
        </p:nvGraphicFramePr>
        <p:xfrm>
          <a:off x="6352743" y="4139906"/>
          <a:ext cx="2603500" cy="876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9258" name="Formel" r:id="rId3" imgW="2603500" imgH="876300" progId="Equation.3">
                  <p:embed/>
                </p:oleObj>
              </mc:Choice>
              <mc:Fallback>
                <p:oleObj name="Formel" r:id="rId3" imgW="2603500" imgH="876300" progId="Equation.3">
                  <p:embed/>
                  <p:pic>
                    <p:nvPicPr>
                      <p:cNvPr id="5" name="Objekt 4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352743" y="4139906"/>
                        <a:ext cx="2603500" cy="876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feld 7"/>
          <p:cNvSpPr txBox="1"/>
          <p:nvPr/>
        </p:nvSpPr>
        <p:spPr>
          <a:xfrm>
            <a:off x="6710815" y="3126606"/>
            <a:ext cx="188735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CH" sz="2400" dirty="0"/>
              <a:t>S. </a:t>
            </a:r>
            <a:r>
              <a:rPr lang="de-CH" sz="2400" dirty="0" err="1"/>
              <a:t>Ramanujan</a:t>
            </a:r>
            <a:br>
              <a:rPr lang="de-CH" sz="2400" dirty="0"/>
            </a:br>
            <a:r>
              <a:rPr lang="de-CH" sz="2400" dirty="0"/>
              <a:t>1887-1920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B6D5E2A9-83A2-A247-B9CA-300AE77293F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87737" y="477124"/>
            <a:ext cx="2217794" cy="2733370"/>
          </a:xfrm>
          <a:prstGeom prst="rect">
            <a:avLst/>
          </a:prstGeom>
        </p:spPr>
      </p:pic>
      <p:pic>
        <p:nvPicPr>
          <p:cNvPr id="7" name="Grafik 6" descr="Ein Bild, das Text, Shoji, Kreuzworträtsel enthält.&#10;&#10;Automatisch generierte Beschreibung">
            <a:extLst>
              <a:ext uri="{FF2B5EF4-FFF2-40B4-BE49-F238E27FC236}">
                <a16:creationId xmlns:a16="http://schemas.microsoft.com/office/drawing/2014/main" id="{636F627F-9DFD-9347-90EE-379DD6983E6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19102" y="1117600"/>
            <a:ext cx="2984500" cy="4622800"/>
          </a:xfrm>
          <a:prstGeom prst="rect">
            <a:avLst/>
          </a:prstGeom>
        </p:spPr>
      </p:pic>
      <p:cxnSp>
        <p:nvCxnSpPr>
          <p:cNvPr id="10" name="Gerade Verbindung mit Pfeil 9">
            <a:extLst>
              <a:ext uri="{FF2B5EF4-FFF2-40B4-BE49-F238E27FC236}">
                <a16:creationId xmlns:a16="http://schemas.microsoft.com/office/drawing/2014/main" id="{CE750B54-A3B0-B54C-BFB8-2D30953E0940}"/>
              </a:ext>
            </a:extLst>
          </p:cNvPr>
          <p:cNvCxnSpPr/>
          <p:nvPr/>
        </p:nvCxnSpPr>
        <p:spPr>
          <a:xfrm flipH="1">
            <a:off x="5387387" y="1349026"/>
            <a:ext cx="499965" cy="0"/>
          </a:xfrm>
          <a:prstGeom prst="straightConnector1">
            <a:avLst/>
          </a:prstGeom>
          <a:ln w="76200" cmpd="sng"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155773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3C9FBD80-3D9E-FA4E-A51F-03090CE601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2696" y="2999531"/>
            <a:ext cx="6480000" cy="551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5148595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 2" descr="160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900" y="495300"/>
            <a:ext cx="3873500" cy="5854700"/>
          </a:xfrm>
          <a:prstGeom prst="rect">
            <a:avLst/>
          </a:prstGeom>
        </p:spPr>
      </p:pic>
      <p:sp>
        <p:nvSpPr>
          <p:cNvPr id="8" name="Textfeld 7"/>
          <p:cNvSpPr txBox="1"/>
          <p:nvPr/>
        </p:nvSpPr>
        <p:spPr>
          <a:xfrm>
            <a:off x="567265" y="602178"/>
            <a:ext cx="2562871" cy="1200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latin typeface="Helvetica"/>
                <a:cs typeface="Helvetica"/>
              </a:rPr>
              <a:t>Papillon</a:t>
            </a:r>
          </a:p>
          <a:p>
            <a:endParaRPr lang="de-DE" sz="2400" dirty="0">
              <a:latin typeface="Helvetica"/>
              <a:cs typeface="Helvetica"/>
            </a:endParaRPr>
          </a:p>
          <a:p>
            <a:r>
              <a:rPr lang="de-DE" sz="2400" dirty="0">
                <a:latin typeface="Helvetica"/>
                <a:cs typeface="Helvetica"/>
              </a:rPr>
              <a:t>Schließungsfigur</a:t>
            </a:r>
            <a:endParaRPr lang="de-DE" sz="2000" dirty="0">
              <a:latin typeface="Helvetica"/>
              <a:cs typeface="Helvetica"/>
            </a:endParaRPr>
          </a:p>
        </p:txBody>
      </p:sp>
      <p:sp>
        <p:nvSpPr>
          <p:cNvPr id="9" name="Textfeld 8"/>
          <p:cNvSpPr txBox="1"/>
          <p:nvPr/>
        </p:nvSpPr>
        <p:spPr>
          <a:xfrm>
            <a:off x="3833758" y="5937769"/>
            <a:ext cx="14764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2400" dirty="0">
                <a:solidFill>
                  <a:srgbClr val="FF0000"/>
                </a:solidFill>
                <a:latin typeface="Helvetica"/>
                <a:cs typeface="Helvetica"/>
              </a:rPr>
              <a:t>rot</a:t>
            </a:r>
            <a:r>
              <a:rPr lang="de-DE" sz="2400" dirty="0">
                <a:latin typeface="Helvetica"/>
                <a:cs typeface="Helvetica"/>
              </a:rPr>
              <a:t> = </a:t>
            </a:r>
            <a:r>
              <a:rPr lang="de-DE" sz="2400" dirty="0">
                <a:solidFill>
                  <a:srgbClr val="0000FF"/>
                </a:solidFill>
                <a:latin typeface="Helvetica"/>
                <a:cs typeface="Helvetica"/>
              </a:rPr>
              <a:t>blau</a:t>
            </a:r>
          </a:p>
        </p:txBody>
      </p:sp>
    </p:spTree>
    <p:extLst>
      <p:ext uri="{BB962C8B-B14F-4D97-AF65-F5344CB8AC3E}">
        <p14:creationId xmlns:p14="http://schemas.microsoft.com/office/powerpoint/2010/main" val="180907478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 2" descr="160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900" y="495300"/>
            <a:ext cx="3873500" cy="5854700"/>
          </a:xfrm>
          <a:prstGeom prst="rect">
            <a:avLst/>
          </a:prstGeom>
        </p:spPr>
      </p:pic>
      <p:sp>
        <p:nvSpPr>
          <p:cNvPr id="8" name="Textfeld 7"/>
          <p:cNvSpPr txBox="1"/>
          <p:nvPr/>
        </p:nvSpPr>
        <p:spPr>
          <a:xfrm>
            <a:off x="567265" y="602178"/>
            <a:ext cx="31790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latin typeface="Helvetica"/>
                <a:cs typeface="Helvetica"/>
              </a:rPr>
              <a:t>Zurück zu Pythagoras</a:t>
            </a:r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376D896E-465F-B94C-9048-A71DE78EF8CD}"/>
              </a:ext>
            </a:extLst>
          </p:cNvPr>
          <p:cNvSpPr txBox="1"/>
          <p:nvPr/>
        </p:nvSpPr>
        <p:spPr>
          <a:xfrm>
            <a:off x="3833758" y="5937769"/>
            <a:ext cx="14764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2400" dirty="0">
                <a:solidFill>
                  <a:srgbClr val="FF0000"/>
                </a:solidFill>
                <a:latin typeface="Helvetica"/>
                <a:cs typeface="Helvetica"/>
              </a:rPr>
              <a:t>rot</a:t>
            </a:r>
            <a:r>
              <a:rPr lang="de-DE" sz="2400" dirty="0">
                <a:latin typeface="Helvetica"/>
                <a:cs typeface="Helvetica"/>
              </a:rPr>
              <a:t> = </a:t>
            </a:r>
            <a:r>
              <a:rPr lang="de-DE" sz="2400" dirty="0">
                <a:solidFill>
                  <a:srgbClr val="0000FF"/>
                </a:solidFill>
                <a:latin typeface="Helvetica"/>
                <a:cs typeface="Helvetica"/>
              </a:rPr>
              <a:t>blau</a:t>
            </a:r>
          </a:p>
        </p:txBody>
      </p:sp>
    </p:spTree>
    <p:extLst>
      <p:ext uri="{BB962C8B-B14F-4D97-AF65-F5344CB8AC3E}">
        <p14:creationId xmlns:p14="http://schemas.microsoft.com/office/powerpoint/2010/main" val="2238991338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feld 7"/>
          <p:cNvSpPr txBox="1"/>
          <p:nvPr/>
        </p:nvSpPr>
        <p:spPr>
          <a:xfrm>
            <a:off x="567265" y="602178"/>
            <a:ext cx="31790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latin typeface="Helvetica"/>
                <a:cs typeface="Helvetica"/>
              </a:rPr>
              <a:t>Zurück zu Pythagoras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C6BAF7D6-FC86-B940-B7E1-FB02C1ABF8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7100" y="1054100"/>
            <a:ext cx="4749800" cy="474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878137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feld 7"/>
          <p:cNvSpPr txBox="1"/>
          <p:nvPr/>
        </p:nvSpPr>
        <p:spPr>
          <a:xfrm>
            <a:off x="567265" y="602178"/>
            <a:ext cx="31790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latin typeface="Helvetica"/>
                <a:cs typeface="Helvetica"/>
              </a:rPr>
              <a:t>Zurück zu Pythagoras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590928C8-136C-704F-B304-3E05026932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7100" y="1054100"/>
            <a:ext cx="4749800" cy="4749800"/>
          </a:xfrm>
          <a:prstGeom prst="rect">
            <a:avLst/>
          </a:prstGeom>
        </p:spPr>
      </p:pic>
      <p:sp>
        <p:nvSpPr>
          <p:cNvPr id="5" name="Textfeld 4">
            <a:extLst>
              <a:ext uri="{FF2B5EF4-FFF2-40B4-BE49-F238E27FC236}">
                <a16:creationId xmlns:a16="http://schemas.microsoft.com/office/drawing/2014/main" id="{C8CDFD3A-CBC3-DC49-A5B3-AADC8764A290}"/>
              </a:ext>
            </a:extLst>
          </p:cNvPr>
          <p:cNvSpPr txBox="1"/>
          <p:nvPr/>
        </p:nvSpPr>
        <p:spPr>
          <a:xfrm>
            <a:off x="3833758" y="5937769"/>
            <a:ext cx="14764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2400" dirty="0">
                <a:solidFill>
                  <a:srgbClr val="FF0000"/>
                </a:solidFill>
                <a:latin typeface="Helvetica"/>
                <a:cs typeface="Helvetica"/>
              </a:rPr>
              <a:t>rot</a:t>
            </a:r>
            <a:r>
              <a:rPr lang="de-DE" sz="2400" dirty="0">
                <a:latin typeface="Helvetica"/>
                <a:cs typeface="Helvetica"/>
              </a:rPr>
              <a:t> = </a:t>
            </a:r>
            <a:r>
              <a:rPr lang="de-DE" sz="2400" dirty="0">
                <a:solidFill>
                  <a:srgbClr val="0000FF"/>
                </a:solidFill>
                <a:latin typeface="Helvetica"/>
                <a:cs typeface="Helvetica"/>
              </a:rPr>
              <a:t>blau</a:t>
            </a:r>
          </a:p>
        </p:txBody>
      </p:sp>
    </p:spTree>
    <p:extLst>
      <p:ext uri="{BB962C8B-B14F-4D97-AF65-F5344CB8AC3E}">
        <p14:creationId xmlns:p14="http://schemas.microsoft.com/office/powerpoint/2010/main" val="2288352120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feld 7"/>
          <p:cNvSpPr txBox="1"/>
          <p:nvPr/>
        </p:nvSpPr>
        <p:spPr>
          <a:xfrm>
            <a:off x="567265" y="602178"/>
            <a:ext cx="31790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latin typeface="Helvetica"/>
                <a:cs typeface="Helvetica"/>
              </a:rPr>
              <a:t>Zurück zu Pythagoras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7D4351E6-6598-294B-B40B-1B8D210DEA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7100" y="1054100"/>
            <a:ext cx="4749800" cy="4749800"/>
          </a:xfrm>
          <a:prstGeom prst="rect">
            <a:avLst/>
          </a:prstGeom>
        </p:spPr>
      </p:pic>
      <p:sp>
        <p:nvSpPr>
          <p:cNvPr id="5" name="Textfeld 4">
            <a:extLst>
              <a:ext uri="{FF2B5EF4-FFF2-40B4-BE49-F238E27FC236}">
                <a16:creationId xmlns:a16="http://schemas.microsoft.com/office/drawing/2014/main" id="{183E5EAC-EDC6-5C4C-8929-D922E3BA20F0}"/>
              </a:ext>
            </a:extLst>
          </p:cNvPr>
          <p:cNvSpPr txBox="1"/>
          <p:nvPr/>
        </p:nvSpPr>
        <p:spPr>
          <a:xfrm>
            <a:off x="3833758" y="5937769"/>
            <a:ext cx="14764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2400" dirty="0">
                <a:solidFill>
                  <a:srgbClr val="FF0000"/>
                </a:solidFill>
                <a:latin typeface="Helvetica"/>
                <a:cs typeface="Helvetica"/>
              </a:rPr>
              <a:t>rot</a:t>
            </a:r>
            <a:r>
              <a:rPr lang="de-DE" sz="2400" dirty="0">
                <a:latin typeface="Helvetica"/>
                <a:cs typeface="Helvetica"/>
              </a:rPr>
              <a:t> = </a:t>
            </a:r>
            <a:r>
              <a:rPr lang="de-DE" sz="2400" dirty="0">
                <a:solidFill>
                  <a:srgbClr val="0000FF"/>
                </a:solidFill>
                <a:latin typeface="Helvetica"/>
                <a:cs typeface="Helvetica"/>
              </a:rPr>
              <a:t>blau</a:t>
            </a:r>
          </a:p>
        </p:txBody>
      </p:sp>
    </p:spTree>
    <p:extLst>
      <p:ext uri="{BB962C8B-B14F-4D97-AF65-F5344CB8AC3E}">
        <p14:creationId xmlns:p14="http://schemas.microsoft.com/office/powerpoint/2010/main" val="154511126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feld 7"/>
          <p:cNvSpPr txBox="1"/>
          <p:nvPr/>
        </p:nvSpPr>
        <p:spPr>
          <a:xfrm>
            <a:off x="567265" y="602178"/>
            <a:ext cx="31790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latin typeface="Helvetica"/>
                <a:cs typeface="Helvetica"/>
              </a:rPr>
              <a:t>Zurück zu Pythagoras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6282D518-FDE4-F247-BCAB-A28762BABE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7100" y="1054100"/>
            <a:ext cx="4749800" cy="4749800"/>
          </a:xfrm>
          <a:prstGeom prst="rect">
            <a:avLst/>
          </a:prstGeom>
        </p:spPr>
      </p:pic>
      <p:sp>
        <p:nvSpPr>
          <p:cNvPr id="6" name="Textfeld 5">
            <a:extLst>
              <a:ext uri="{FF2B5EF4-FFF2-40B4-BE49-F238E27FC236}">
                <a16:creationId xmlns:a16="http://schemas.microsoft.com/office/drawing/2014/main" id="{AE16C00C-9100-8C46-857A-3AA59363C395}"/>
              </a:ext>
            </a:extLst>
          </p:cNvPr>
          <p:cNvSpPr txBox="1"/>
          <p:nvPr/>
        </p:nvSpPr>
        <p:spPr>
          <a:xfrm>
            <a:off x="3833758" y="5937769"/>
            <a:ext cx="14764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2400" dirty="0">
                <a:solidFill>
                  <a:srgbClr val="FF0000"/>
                </a:solidFill>
                <a:latin typeface="Helvetica"/>
                <a:cs typeface="Helvetica"/>
              </a:rPr>
              <a:t>rot</a:t>
            </a:r>
            <a:r>
              <a:rPr lang="de-DE" sz="2400" dirty="0">
                <a:latin typeface="Helvetica"/>
                <a:cs typeface="Helvetica"/>
              </a:rPr>
              <a:t> = </a:t>
            </a:r>
            <a:r>
              <a:rPr lang="de-DE" sz="2400" dirty="0">
                <a:solidFill>
                  <a:srgbClr val="0000FF"/>
                </a:solidFill>
                <a:latin typeface="Helvetica"/>
                <a:cs typeface="Helvetica"/>
              </a:rPr>
              <a:t>blau</a:t>
            </a:r>
          </a:p>
        </p:txBody>
      </p:sp>
    </p:spTree>
    <p:extLst>
      <p:ext uri="{BB962C8B-B14F-4D97-AF65-F5344CB8AC3E}">
        <p14:creationId xmlns:p14="http://schemas.microsoft.com/office/powerpoint/2010/main" val="2150030031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 2" descr="160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900" y="495300"/>
            <a:ext cx="3873500" cy="5854700"/>
          </a:xfrm>
          <a:prstGeom prst="rect">
            <a:avLst/>
          </a:prstGeom>
        </p:spPr>
      </p:pic>
      <p:sp>
        <p:nvSpPr>
          <p:cNvPr id="8" name="Textfeld 7"/>
          <p:cNvSpPr txBox="1"/>
          <p:nvPr/>
        </p:nvSpPr>
        <p:spPr>
          <a:xfrm>
            <a:off x="567265" y="602178"/>
            <a:ext cx="12827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latin typeface="Helvetica"/>
                <a:cs typeface="Helvetica"/>
              </a:rPr>
              <a:t>Papillon</a:t>
            </a:r>
          </a:p>
        </p:txBody>
      </p:sp>
    </p:spTree>
    <p:extLst>
      <p:ext uri="{BB962C8B-B14F-4D97-AF65-F5344CB8AC3E}">
        <p14:creationId xmlns:p14="http://schemas.microsoft.com/office/powerpoint/2010/main" val="2838527898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feld 7"/>
          <p:cNvSpPr txBox="1"/>
          <p:nvPr/>
        </p:nvSpPr>
        <p:spPr>
          <a:xfrm>
            <a:off x="567265" y="602178"/>
            <a:ext cx="12797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latin typeface="Helvetica"/>
                <a:cs typeface="Helvetica"/>
              </a:rPr>
              <a:t>Papillon</a:t>
            </a:r>
            <a:endParaRPr lang="de-DE" sz="2000" dirty="0">
              <a:latin typeface="Helvetica"/>
              <a:cs typeface="Helvetica"/>
            </a:endParaRPr>
          </a:p>
        </p:txBody>
      </p:sp>
      <p:pic>
        <p:nvPicPr>
          <p:cNvPr id="3" name="Bild 2" descr="180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900" y="495300"/>
            <a:ext cx="3873500" cy="5854700"/>
          </a:xfrm>
          <a:prstGeom prst="rect">
            <a:avLst/>
          </a:prstGeom>
        </p:spPr>
      </p:pic>
      <p:sp>
        <p:nvSpPr>
          <p:cNvPr id="9" name="Textfeld 8"/>
          <p:cNvSpPr txBox="1"/>
          <p:nvPr/>
        </p:nvSpPr>
        <p:spPr>
          <a:xfrm>
            <a:off x="3828850" y="5937769"/>
            <a:ext cx="14863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2400" dirty="0">
                <a:solidFill>
                  <a:srgbClr val="FF0000"/>
                </a:solidFill>
                <a:latin typeface="Helvetica"/>
                <a:cs typeface="Helvetica"/>
              </a:rPr>
              <a:t>Umkreise</a:t>
            </a:r>
            <a:endParaRPr lang="de-DE" sz="2400" dirty="0">
              <a:solidFill>
                <a:srgbClr val="0000FF"/>
              </a:solidFill>
              <a:latin typeface="Helvetica"/>
              <a:cs typeface="Helvetica"/>
            </a:endParaRPr>
          </a:p>
        </p:txBody>
      </p:sp>
    </p:spTree>
    <p:extLst>
      <p:ext uri="{BB962C8B-B14F-4D97-AF65-F5344CB8AC3E}">
        <p14:creationId xmlns:p14="http://schemas.microsoft.com/office/powerpoint/2010/main" val="1690157054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feld 7"/>
          <p:cNvSpPr txBox="1"/>
          <p:nvPr/>
        </p:nvSpPr>
        <p:spPr>
          <a:xfrm>
            <a:off x="567265" y="602178"/>
            <a:ext cx="212109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latin typeface="Helvetica"/>
                <a:cs typeface="Helvetica"/>
              </a:rPr>
              <a:t>Papillon</a:t>
            </a:r>
          </a:p>
          <a:p>
            <a:endParaRPr lang="de-DE" sz="2400" dirty="0">
              <a:latin typeface="Helvetica"/>
              <a:cs typeface="Helvetica"/>
            </a:endParaRPr>
          </a:p>
          <a:p>
            <a:r>
              <a:rPr lang="de-DE" sz="2400" dirty="0">
                <a:latin typeface="Helvetica"/>
                <a:cs typeface="Helvetica"/>
              </a:rPr>
              <a:t>Gemeinsamer</a:t>
            </a:r>
            <a:br>
              <a:rPr lang="de-DE" sz="2400" dirty="0">
                <a:latin typeface="Helvetica"/>
                <a:cs typeface="Helvetica"/>
              </a:rPr>
            </a:br>
            <a:r>
              <a:rPr lang="de-DE" sz="2400" dirty="0">
                <a:latin typeface="Helvetica"/>
                <a:cs typeface="Helvetica"/>
              </a:rPr>
              <a:t>Schnittpunkt</a:t>
            </a:r>
            <a:endParaRPr lang="de-DE" sz="2000" dirty="0">
              <a:latin typeface="Helvetica"/>
              <a:cs typeface="Helvetica"/>
            </a:endParaRPr>
          </a:p>
        </p:txBody>
      </p:sp>
      <p:pic>
        <p:nvPicPr>
          <p:cNvPr id="5" name="Bild 4" descr="200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900" y="495300"/>
            <a:ext cx="3873500" cy="5854700"/>
          </a:xfrm>
          <a:prstGeom prst="rect">
            <a:avLst/>
          </a:prstGeom>
        </p:spPr>
      </p:pic>
      <p:sp>
        <p:nvSpPr>
          <p:cNvPr id="9" name="Textfeld 8"/>
          <p:cNvSpPr txBox="1"/>
          <p:nvPr/>
        </p:nvSpPr>
        <p:spPr>
          <a:xfrm>
            <a:off x="3828850" y="5937769"/>
            <a:ext cx="14863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2400" dirty="0">
                <a:solidFill>
                  <a:srgbClr val="3366FF"/>
                </a:solidFill>
                <a:latin typeface="Helvetica"/>
                <a:cs typeface="Helvetica"/>
              </a:rPr>
              <a:t>Umkreise</a:t>
            </a:r>
          </a:p>
        </p:txBody>
      </p:sp>
    </p:spTree>
    <p:extLst>
      <p:ext uri="{BB962C8B-B14F-4D97-AF65-F5344CB8AC3E}">
        <p14:creationId xmlns:p14="http://schemas.microsoft.com/office/powerpoint/2010/main" val="567458022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 1" descr="210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900" y="495300"/>
            <a:ext cx="3873500" cy="5854700"/>
          </a:xfrm>
          <a:prstGeom prst="rect">
            <a:avLst/>
          </a:prstGeom>
        </p:spPr>
      </p:pic>
      <p:sp>
        <p:nvSpPr>
          <p:cNvPr id="8" name="Textfeld 7"/>
          <p:cNvSpPr txBox="1"/>
          <p:nvPr/>
        </p:nvSpPr>
        <p:spPr>
          <a:xfrm>
            <a:off x="567265" y="602178"/>
            <a:ext cx="1296749" cy="1200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latin typeface="Helvetica"/>
                <a:cs typeface="Helvetica"/>
              </a:rPr>
              <a:t>Papillon</a:t>
            </a:r>
          </a:p>
          <a:p>
            <a:endParaRPr lang="de-DE" sz="2400" dirty="0">
              <a:latin typeface="Helvetica"/>
              <a:cs typeface="Helvetica"/>
            </a:endParaRPr>
          </a:p>
          <a:p>
            <a:r>
              <a:rPr lang="de-DE" sz="2400" dirty="0">
                <a:latin typeface="Helvetica"/>
                <a:cs typeface="Helvetica"/>
              </a:rPr>
              <a:t>Quadrat</a:t>
            </a:r>
          </a:p>
        </p:txBody>
      </p:sp>
      <p:sp>
        <p:nvSpPr>
          <p:cNvPr id="9" name="Textfeld 8"/>
          <p:cNvSpPr txBox="1"/>
          <p:nvPr/>
        </p:nvSpPr>
        <p:spPr>
          <a:xfrm>
            <a:off x="3828850" y="5937769"/>
            <a:ext cx="14863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2400" dirty="0">
                <a:solidFill>
                  <a:srgbClr val="3366FF"/>
                </a:solidFill>
                <a:latin typeface="Helvetica"/>
                <a:cs typeface="Helvetica"/>
              </a:rPr>
              <a:t>Umkreise</a:t>
            </a:r>
          </a:p>
        </p:txBody>
      </p:sp>
    </p:spTree>
    <p:extLst>
      <p:ext uri="{BB962C8B-B14F-4D97-AF65-F5344CB8AC3E}">
        <p14:creationId xmlns:p14="http://schemas.microsoft.com/office/powerpoint/2010/main" val="3366320278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 2" descr="160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900" y="495300"/>
            <a:ext cx="3873500" cy="5854700"/>
          </a:xfrm>
          <a:prstGeom prst="rect">
            <a:avLst/>
          </a:prstGeom>
        </p:spPr>
      </p:pic>
      <p:sp>
        <p:nvSpPr>
          <p:cNvPr id="8" name="Textfeld 7"/>
          <p:cNvSpPr txBox="1"/>
          <p:nvPr/>
        </p:nvSpPr>
        <p:spPr>
          <a:xfrm>
            <a:off x="567265" y="602178"/>
            <a:ext cx="12797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latin typeface="Helvetica"/>
                <a:cs typeface="Helvetica"/>
              </a:rPr>
              <a:t>Papillon</a:t>
            </a:r>
            <a:endParaRPr lang="de-DE" sz="2000" dirty="0">
              <a:latin typeface="Helvetica"/>
              <a:cs typeface="Helvetica"/>
            </a:endParaRPr>
          </a:p>
        </p:txBody>
      </p:sp>
    </p:spTree>
    <p:extLst>
      <p:ext uri="{BB962C8B-B14F-4D97-AF65-F5344CB8AC3E}">
        <p14:creationId xmlns:p14="http://schemas.microsoft.com/office/powerpoint/2010/main" val="819254739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 1" descr="220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900" y="495300"/>
            <a:ext cx="3873500" cy="5854700"/>
          </a:xfrm>
          <a:prstGeom prst="rect">
            <a:avLst/>
          </a:prstGeom>
        </p:spPr>
      </p:pic>
      <p:sp>
        <p:nvSpPr>
          <p:cNvPr id="8" name="Textfeld 7"/>
          <p:cNvSpPr txBox="1"/>
          <p:nvPr/>
        </p:nvSpPr>
        <p:spPr>
          <a:xfrm>
            <a:off x="567265" y="602178"/>
            <a:ext cx="3297597" cy="1200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latin typeface="Helvetica"/>
                <a:cs typeface="Helvetica"/>
              </a:rPr>
              <a:t>Papillon</a:t>
            </a:r>
          </a:p>
          <a:p>
            <a:endParaRPr lang="de-DE" sz="2400" dirty="0">
              <a:latin typeface="Helvetica"/>
              <a:cs typeface="Helvetica"/>
            </a:endParaRPr>
          </a:p>
          <a:p>
            <a:r>
              <a:rPr lang="de-DE" sz="2400" dirty="0">
                <a:solidFill>
                  <a:srgbClr val="FF0000"/>
                </a:solidFill>
                <a:latin typeface="Helvetica"/>
                <a:cs typeface="Helvetica"/>
              </a:rPr>
              <a:t>Strecke mit Mittelpunkt</a:t>
            </a:r>
            <a:endParaRPr lang="de-DE" sz="2000" dirty="0">
              <a:solidFill>
                <a:srgbClr val="FF0000"/>
              </a:solidFill>
              <a:latin typeface="Helvetica"/>
              <a:cs typeface="Helvetica"/>
            </a:endParaRPr>
          </a:p>
        </p:txBody>
      </p:sp>
    </p:spTree>
    <p:extLst>
      <p:ext uri="{BB962C8B-B14F-4D97-AF65-F5344CB8AC3E}">
        <p14:creationId xmlns:p14="http://schemas.microsoft.com/office/powerpoint/2010/main" val="2131178166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feld 8"/>
          <p:cNvSpPr txBox="1"/>
          <p:nvPr/>
        </p:nvSpPr>
        <p:spPr>
          <a:xfrm>
            <a:off x="3833758" y="5937769"/>
            <a:ext cx="14764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2400" dirty="0">
                <a:solidFill>
                  <a:srgbClr val="FF0000"/>
                </a:solidFill>
                <a:latin typeface="Helvetica"/>
                <a:cs typeface="Helvetica"/>
              </a:rPr>
              <a:t>rot</a:t>
            </a:r>
            <a:r>
              <a:rPr lang="de-DE" sz="2400" dirty="0">
                <a:latin typeface="Helvetica"/>
                <a:cs typeface="Helvetica"/>
              </a:rPr>
              <a:t> = </a:t>
            </a:r>
            <a:r>
              <a:rPr lang="de-DE" sz="2400" dirty="0">
                <a:solidFill>
                  <a:srgbClr val="0000FF"/>
                </a:solidFill>
                <a:latin typeface="Helvetica"/>
                <a:cs typeface="Helvetica"/>
              </a:rPr>
              <a:t>blau</a:t>
            </a:r>
          </a:p>
        </p:txBody>
      </p:sp>
      <p:pic>
        <p:nvPicPr>
          <p:cNvPr id="3" name="Bild 2" descr="230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900" y="495300"/>
            <a:ext cx="3873500" cy="5854700"/>
          </a:xfrm>
          <a:prstGeom prst="rect">
            <a:avLst/>
          </a:prstGeom>
        </p:spPr>
      </p:pic>
      <p:sp>
        <p:nvSpPr>
          <p:cNvPr id="6" name="Textfeld 5"/>
          <p:cNvSpPr txBox="1"/>
          <p:nvPr/>
        </p:nvSpPr>
        <p:spPr>
          <a:xfrm>
            <a:off x="567265" y="602178"/>
            <a:ext cx="329759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latin typeface="Helvetica"/>
                <a:cs typeface="Helvetica"/>
              </a:rPr>
              <a:t>Papillon</a:t>
            </a:r>
          </a:p>
          <a:p>
            <a:endParaRPr lang="de-DE" sz="2400" dirty="0">
              <a:latin typeface="Helvetica"/>
              <a:cs typeface="Helvetica"/>
            </a:endParaRPr>
          </a:p>
          <a:p>
            <a:r>
              <a:rPr lang="de-DE" sz="2400" dirty="0">
                <a:solidFill>
                  <a:srgbClr val="FF0000"/>
                </a:solidFill>
                <a:latin typeface="Helvetica"/>
                <a:cs typeface="Helvetica"/>
              </a:rPr>
              <a:t>Strecke mit Mittelpunkt</a:t>
            </a:r>
          </a:p>
          <a:p>
            <a:r>
              <a:rPr lang="de-DE" sz="2400" dirty="0">
                <a:solidFill>
                  <a:srgbClr val="0000FF"/>
                </a:solidFill>
                <a:latin typeface="Helvetica"/>
                <a:cs typeface="Helvetica"/>
              </a:rPr>
              <a:t>Strecke mit Mittelpunkt</a:t>
            </a:r>
            <a:endParaRPr lang="de-DE" sz="2000" dirty="0">
              <a:solidFill>
                <a:srgbClr val="0000FF"/>
              </a:solidFill>
              <a:latin typeface="Helvetica"/>
              <a:cs typeface="Helvetica"/>
            </a:endParaRPr>
          </a:p>
        </p:txBody>
      </p:sp>
    </p:spTree>
    <p:extLst>
      <p:ext uri="{BB962C8B-B14F-4D97-AF65-F5344CB8AC3E}">
        <p14:creationId xmlns:p14="http://schemas.microsoft.com/office/powerpoint/2010/main" val="3298569366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feld 8"/>
          <p:cNvSpPr txBox="1"/>
          <p:nvPr/>
        </p:nvSpPr>
        <p:spPr>
          <a:xfrm>
            <a:off x="3833758" y="5937769"/>
            <a:ext cx="14764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2400" dirty="0">
                <a:solidFill>
                  <a:srgbClr val="FF0000"/>
                </a:solidFill>
                <a:latin typeface="Helvetica"/>
                <a:cs typeface="Helvetica"/>
              </a:rPr>
              <a:t>rot</a:t>
            </a:r>
            <a:r>
              <a:rPr lang="de-DE" sz="2400" dirty="0">
                <a:latin typeface="Helvetica"/>
                <a:cs typeface="Helvetica"/>
              </a:rPr>
              <a:t> = </a:t>
            </a:r>
            <a:r>
              <a:rPr lang="de-DE" sz="2400" dirty="0">
                <a:solidFill>
                  <a:srgbClr val="0000FF"/>
                </a:solidFill>
                <a:latin typeface="Helvetica"/>
                <a:cs typeface="Helvetica"/>
              </a:rPr>
              <a:t>blau</a:t>
            </a:r>
          </a:p>
        </p:txBody>
      </p:sp>
      <p:pic>
        <p:nvPicPr>
          <p:cNvPr id="3" name="Bild 2" descr="230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900" y="495300"/>
            <a:ext cx="3873500" cy="5854700"/>
          </a:xfrm>
          <a:prstGeom prst="rect">
            <a:avLst/>
          </a:prstGeom>
        </p:spPr>
      </p:pic>
      <p:sp>
        <p:nvSpPr>
          <p:cNvPr id="4" name="Textfeld 3"/>
          <p:cNvSpPr txBox="1"/>
          <p:nvPr/>
        </p:nvSpPr>
        <p:spPr>
          <a:xfrm>
            <a:off x="567265" y="602178"/>
            <a:ext cx="3297698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latin typeface="Helvetica"/>
                <a:cs typeface="Helvetica"/>
              </a:rPr>
              <a:t>Papillon</a:t>
            </a:r>
          </a:p>
          <a:p>
            <a:endParaRPr lang="de-DE" sz="2400" dirty="0">
              <a:latin typeface="Helvetica"/>
              <a:cs typeface="Helvetica"/>
            </a:endParaRPr>
          </a:p>
          <a:p>
            <a:r>
              <a:rPr lang="de-DE" sz="2400" dirty="0">
                <a:solidFill>
                  <a:srgbClr val="FF0000"/>
                </a:solidFill>
                <a:latin typeface="Helvetica"/>
                <a:cs typeface="Helvetica"/>
              </a:rPr>
              <a:t>Strecke mit Mittelpunkt</a:t>
            </a:r>
          </a:p>
          <a:p>
            <a:r>
              <a:rPr lang="de-DE" sz="2400" dirty="0">
                <a:solidFill>
                  <a:srgbClr val="0000FF"/>
                </a:solidFill>
                <a:latin typeface="Helvetica"/>
                <a:cs typeface="Helvetica"/>
              </a:rPr>
              <a:t>Strecke mit Mittelpunkt</a:t>
            </a:r>
          </a:p>
          <a:p>
            <a:endParaRPr lang="de-DE" sz="2400" dirty="0">
              <a:solidFill>
                <a:srgbClr val="0000FF"/>
              </a:solidFill>
              <a:latin typeface="Helvetica"/>
              <a:cs typeface="Helvetica"/>
            </a:endParaRPr>
          </a:p>
          <a:p>
            <a:r>
              <a:rPr lang="de-DE" sz="2400" dirty="0">
                <a:solidFill>
                  <a:srgbClr val="000000"/>
                </a:solidFill>
                <a:latin typeface="Helvetica"/>
              </a:rPr>
              <a:t>orthogonal</a:t>
            </a:r>
            <a:endParaRPr lang="de-DE" sz="2000" dirty="0">
              <a:solidFill>
                <a:srgbClr val="000000"/>
              </a:solidFill>
              <a:latin typeface="Helvetica"/>
            </a:endParaRPr>
          </a:p>
          <a:p>
            <a:r>
              <a:rPr lang="de-DE" sz="2400" dirty="0">
                <a:solidFill>
                  <a:srgbClr val="000000"/>
                </a:solidFill>
                <a:latin typeface="Helvetica"/>
              </a:rPr>
              <a:t>gleich lang</a:t>
            </a:r>
          </a:p>
        </p:txBody>
      </p:sp>
    </p:spTree>
    <p:extLst>
      <p:ext uri="{BB962C8B-B14F-4D97-AF65-F5344CB8AC3E}">
        <p14:creationId xmlns:p14="http://schemas.microsoft.com/office/powerpoint/2010/main" val="4248748290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 1" descr="240_1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900" y="495300"/>
            <a:ext cx="3873500" cy="5854700"/>
          </a:xfrm>
          <a:prstGeom prst="rect">
            <a:avLst/>
          </a:prstGeom>
        </p:spPr>
      </p:pic>
      <p:sp>
        <p:nvSpPr>
          <p:cNvPr id="9" name="Textfeld 8"/>
          <p:cNvSpPr txBox="1"/>
          <p:nvPr/>
        </p:nvSpPr>
        <p:spPr>
          <a:xfrm>
            <a:off x="3833758" y="5937769"/>
            <a:ext cx="14764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2400" dirty="0">
                <a:solidFill>
                  <a:srgbClr val="FF0000"/>
                </a:solidFill>
                <a:latin typeface="Helvetica"/>
                <a:cs typeface="Helvetica"/>
              </a:rPr>
              <a:t>rot</a:t>
            </a:r>
            <a:r>
              <a:rPr lang="de-DE" sz="2400" dirty="0">
                <a:latin typeface="Helvetica"/>
                <a:cs typeface="Helvetica"/>
              </a:rPr>
              <a:t> = </a:t>
            </a:r>
            <a:r>
              <a:rPr lang="de-DE" sz="2400" dirty="0">
                <a:solidFill>
                  <a:srgbClr val="0000FF"/>
                </a:solidFill>
                <a:latin typeface="Helvetica"/>
                <a:cs typeface="Helvetica"/>
              </a:rPr>
              <a:t>blau</a:t>
            </a:r>
          </a:p>
        </p:txBody>
      </p:sp>
      <p:sp>
        <p:nvSpPr>
          <p:cNvPr id="4" name="Textfeld 3"/>
          <p:cNvSpPr txBox="1"/>
          <p:nvPr/>
        </p:nvSpPr>
        <p:spPr>
          <a:xfrm>
            <a:off x="567265" y="602178"/>
            <a:ext cx="3195556" cy="1200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latin typeface="Helvetica"/>
                <a:cs typeface="Helvetica"/>
              </a:rPr>
              <a:t>Papillon</a:t>
            </a:r>
          </a:p>
          <a:p>
            <a:endParaRPr lang="de-DE" sz="2400" dirty="0">
              <a:latin typeface="Helvetica"/>
              <a:cs typeface="Helvetica"/>
            </a:endParaRPr>
          </a:p>
          <a:p>
            <a:r>
              <a:rPr lang="de-DE" sz="2400" dirty="0">
                <a:latin typeface="Helvetica"/>
                <a:cs typeface="Helvetica"/>
              </a:rPr>
              <a:t>Drei kollineare Punkte</a:t>
            </a:r>
            <a:endParaRPr lang="de-DE" sz="2000" dirty="0">
              <a:latin typeface="Helvetica"/>
              <a:cs typeface="Helvetica"/>
            </a:endParaRPr>
          </a:p>
        </p:txBody>
      </p:sp>
    </p:spTree>
    <p:extLst>
      <p:ext uri="{BB962C8B-B14F-4D97-AF65-F5344CB8AC3E}">
        <p14:creationId xmlns:p14="http://schemas.microsoft.com/office/powerpoint/2010/main" val="3832333545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 1" descr="240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900" y="495300"/>
            <a:ext cx="3873500" cy="5854700"/>
          </a:xfrm>
          <a:prstGeom prst="rect">
            <a:avLst/>
          </a:prstGeom>
        </p:spPr>
      </p:pic>
      <p:sp>
        <p:nvSpPr>
          <p:cNvPr id="4" name="Textfeld 3"/>
          <p:cNvSpPr txBox="1"/>
          <p:nvPr/>
        </p:nvSpPr>
        <p:spPr>
          <a:xfrm>
            <a:off x="567265" y="602178"/>
            <a:ext cx="2784687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latin typeface="Helvetica"/>
                <a:cs typeface="Helvetica"/>
              </a:rPr>
              <a:t>Papillon</a:t>
            </a:r>
          </a:p>
          <a:p>
            <a:br>
              <a:rPr lang="de-DE" sz="2400" dirty="0">
                <a:latin typeface="Helvetica"/>
                <a:cs typeface="Helvetica"/>
              </a:rPr>
            </a:br>
            <a:r>
              <a:rPr lang="de-DE" sz="2400" dirty="0">
                <a:latin typeface="Helvetica"/>
                <a:cs typeface="Helvetica"/>
              </a:rPr>
              <a:t>gleich lange</a:t>
            </a:r>
            <a:br>
              <a:rPr lang="de-DE" sz="2400" dirty="0">
                <a:latin typeface="Helvetica"/>
                <a:cs typeface="Helvetica"/>
              </a:rPr>
            </a:br>
            <a:r>
              <a:rPr lang="de-DE" sz="2400" dirty="0">
                <a:latin typeface="Helvetica"/>
                <a:cs typeface="Helvetica"/>
              </a:rPr>
              <a:t>schwarze Strecken</a:t>
            </a:r>
            <a:br>
              <a:rPr lang="de-DE" sz="2400" dirty="0">
                <a:latin typeface="Helvetica"/>
                <a:cs typeface="Helvetica"/>
              </a:rPr>
            </a:br>
            <a:r>
              <a:rPr lang="de-DE" sz="2400" dirty="0">
                <a:latin typeface="Helvetica"/>
                <a:cs typeface="Helvetica"/>
              </a:rPr>
              <a:t>45°-Winkel</a:t>
            </a:r>
          </a:p>
        </p:txBody>
      </p:sp>
    </p:spTree>
    <p:extLst>
      <p:ext uri="{BB962C8B-B14F-4D97-AF65-F5344CB8AC3E}">
        <p14:creationId xmlns:p14="http://schemas.microsoft.com/office/powerpoint/2010/main" val="1035509561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 1" descr="240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900" y="495300"/>
            <a:ext cx="3873500" cy="5854700"/>
          </a:xfrm>
          <a:prstGeom prst="rect">
            <a:avLst/>
          </a:prstGeom>
        </p:spPr>
      </p:pic>
      <p:graphicFrame>
        <p:nvGraphicFramePr>
          <p:cNvPr id="3" name="Objek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46490633"/>
              </p:ext>
            </p:extLst>
          </p:nvPr>
        </p:nvGraphicFramePr>
        <p:xfrm>
          <a:off x="686097" y="4928358"/>
          <a:ext cx="24511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8413" name="Formel" r:id="rId4" imgW="2451100" imgH="952500" progId="Equation.3">
                  <p:embed/>
                </p:oleObj>
              </mc:Choice>
              <mc:Fallback>
                <p:oleObj name="Formel" r:id="rId4" imgW="2451100" imgH="9525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86097" y="4928358"/>
                        <a:ext cx="2451100" cy="952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feld 4"/>
          <p:cNvSpPr txBox="1"/>
          <p:nvPr/>
        </p:nvSpPr>
        <p:spPr>
          <a:xfrm>
            <a:off x="567265" y="602178"/>
            <a:ext cx="2784687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latin typeface="Helvetica"/>
                <a:cs typeface="Helvetica"/>
              </a:rPr>
              <a:t>Papillon</a:t>
            </a:r>
          </a:p>
          <a:p>
            <a:br>
              <a:rPr lang="de-DE" sz="2400" dirty="0">
                <a:latin typeface="Helvetica"/>
                <a:cs typeface="Helvetica"/>
              </a:rPr>
            </a:br>
            <a:r>
              <a:rPr lang="de-DE" sz="2400" dirty="0">
                <a:latin typeface="Helvetica"/>
                <a:cs typeface="Helvetica"/>
              </a:rPr>
              <a:t>gleich lange</a:t>
            </a:r>
            <a:br>
              <a:rPr lang="de-DE" sz="2400" dirty="0">
                <a:latin typeface="Helvetica"/>
                <a:cs typeface="Helvetica"/>
              </a:rPr>
            </a:br>
            <a:r>
              <a:rPr lang="de-DE" sz="2400" dirty="0">
                <a:latin typeface="Helvetica"/>
                <a:cs typeface="Helvetica"/>
              </a:rPr>
              <a:t>schwarze Strecken</a:t>
            </a:r>
            <a:br>
              <a:rPr lang="de-DE" sz="2400" dirty="0">
                <a:latin typeface="Helvetica"/>
                <a:cs typeface="Helvetica"/>
              </a:rPr>
            </a:br>
            <a:r>
              <a:rPr lang="de-DE" sz="2400" dirty="0">
                <a:latin typeface="Helvetica"/>
                <a:cs typeface="Helvetica"/>
              </a:rPr>
              <a:t>45°-Winkel</a:t>
            </a:r>
          </a:p>
        </p:txBody>
      </p:sp>
    </p:spTree>
    <p:extLst>
      <p:ext uri="{BB962C8B-B14F-4D97-AF65-F5344CB8AC3E}">
        <p14:creationId xmlns:p14="http://schemas.microsoft.com/office/powerpoint/2010/main" val="3668192437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567265" y="602178"/>
            <a:ext cx="12797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latin typeface="Helvetica"/>
                <a:cs typeface="Helvetica"/>
              </a:rPr>
              <a:t>Papillon</a:t>
            </a:r>
          </a:p>
        </p:txBody>
      </p:sp>
      <p:pic>
        <p:nvPicPr>
          <p:cNvPr id="3" name="Bild 2" descr="250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900" y="495300"/>
            <a:ext cx="3873500" cy="5854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4969813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feld 7">
            <a:extLst>
              <a:ext uri="{FF2B5EF4-FFF2-40B4-BE49-F238E27FC236}">
                <a16:creationId xmlns:a16="http://schemas.microsoft.com/office/drawing/2014/main" id="{5BAB5F3B-65AF-9F42-9926-D344D8CD041D}"/>
              </a:ext>
            </a:extLst>
          </p:cNvPr>
          <p:cNvSpPr txBox="1"/>
          <p:nvPr/>
        </p:nvSpPr>
        <p:spPr>
          <a:xfrm>
            <a:off x="567265" y="602178"/>
            <a:ext cx="15191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3600" dirty="0">
                <a:latin typeface="Helvetica"/>
                <a:cs typeface="Helvetica"/>
              </a:rPr>
              <a:t>Danke</a:t>
            </a:r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6ADC1C99-1E81-8840-A061-C4776EAC23D3}"/>
              </a:ext>
            </a:extLst>
          </p:cNvPr>
          <p:cNvSpPr txBox="1"/>
          <p:nvPr/>
        </p:nvSpPr>
        <p:spPr>
          <a:xfrm>
            <a:off x="1344318" y="6121117"/>
            <a:ext cx="64649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2400" dirty="0" err="1">
                <a:latin typeface="Helvetica"/>
                <a:cs typeface="Helvetica"/>
              </a:rPr>
              <a:t>www.walser</a:t>
            </a:r>
            <a:r>
              <a:rPr lang="de-DE" sz="2400" dirty="0">
                <a:latin typeface="Helvetica"/>
                <a:cs typeface="Helvetica"/>
              </a:rPr>
              <a:t>-h-</a:t>
            </a:r>
            <a:r>
              <a:rPr lang="de-DE" sz="2400" dirty="0" err="1">
                <a:latin typeface="Helvetica"/>
                <a:cs typeface="Helvetica"/>
              </a:rPr>
              <a:t>m.ch</a:t>
            </a:r>
            <a:r>
              <a:rPr lang="de-DE" sz="2400" dirty="0">
                <a:latin typeface="Helvetica"/>
                <a:cs typeface="Helvetica"/>
              </a:rPr>
              <a:t>/</a:t>
            </a:r>
            <a:r>
              <a:rPr lang="de-DE" sz="2400" dirty="0" err="1">
                <a:latin typeface="Helvetica"/>
                <a:cs typeface="Helvetica"/>
              </a:rPr>
              <a:t>hans</a:t>
            </a:r>
            <a:r>
              <a:rPr lang="de-DE" sz="2400" dirty="0">
                <a:latin typeface="Helvetica"/>
                <a:cs typeface="Helvetica"/>
              </a:rPr>
              <a:t>/</a:t>
            </a:r>
            <a:r>
              <a:rPr lang="de-DE" sz="2400" dirty="0" err="1">
                <a:latin typeface="Helvetica"/>
                <a:cs typeface="Helvetica"/>
              </a:rPr>
              <a:t>Vortraege</a:t>
            </a:r>
            <a:r>
              <a:rPr lang="de-DE" sz="2400" dirty="0">
                <a:latin typeface="Helvetica"/>
                <a:cs typeface="Helvetica"/>
              </a:rPr>
              <a:t>/20231109</a:t>
            </a:r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18F99BA6-22CF-FE42-8B72-5D105BB98B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5659" y="2227356"/>
            <a:ext cx="2019300" cy="2044700"/>
          </a:xfrm>
          <a:prstGeom prst="rect">
            <a:avLst/>
          </a:prstGeom>
        </p:spPr>
      </p:pic>
      <p:pic>
        <p:nvPicPr>
          <p:cNvPr id="11" name="Grafik 10">
            <a:extLst>
              <a:ext uri="{FF2B5EF4-FFF2-40B4-BE49-F238E27FC236}">
                <a16:creationId xmlns:a16="http://schemas.microsoft.com/office/drawing/2014/main" id="{44A47306-2BD8-304C-A003-0C4E0DB531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5171" y="2023140"/>
            <a:ext cx="2819400" cy="2662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1555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38100" cmpd="sng">
          <a:solidFill>
            <a:srgbClr val="000000"/>
          </a:solidFill>
        </a:ln>
        <a:effectLst/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38100" cmpd="sng">
          <a:solidFill>
            <a:srgbClr val="000000"/>
          </a:solidFill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2400" dirty="0">
            <a:latin typeface="Helvetica"/>
            <a:cs typeface="Helvetica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676</Words>
  <Application>Microsoft Macintosh PowerPoint</Application>
  <PresentationFormat>Bildschirmpräsentation (4:3)</PresentationFormat>
  <Paragraphs>223</Paragraphs>
  <Slides>82</Slides>
  <Notes>3</Notes>
  <HiddenSlides>0</HiddenSlides>
  <MMClips>0</MMClips>
  <ScaleCrop>false</ScaleCrop>
  <HeadingPairs>
    <vt:vector size="8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Eingebettete OLE-Server</vt:lpstr>
      </vt:variant>
      <vt:variant>
        <vt:i4>2</vt:i4>
      </vt:variant>
      <vt:variant>
        <vt:lpstr>Folientitel</vt:lpstr>
      </vt:variant>
      <vt:variant>
        <vt:i4>82</vt:i4>
      </vt:variant>
    </vt:vector>
  </HeadingPairs>
  <TitlesOfParts>
    <vt:vector size="90" baseType="lpstr">
      <vt:lpstr>Arial</vt:lpstr>
      <vt:lpstr>Calibri</vt:lpstr>
      <vt:lpstr>Euclid Fraktur</vt:lpstr>
      <vt:lpstr>Helvetica</vt:lpstr>
      <vt:lpstr>Times New Roman</vt:lpstr>
      <vt:lpstr>Office-Design</vt:lpstr>
      <vt:lpstr>Equation</vt:lpstr>
      <vt:lpstr>Formel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Hans Walser</dc:creator>
  <cp:lastModifiedBy>Hans Walser</cp:lastModifiedBy>
  <cp:revision>85</cp:revision>
  <dcterms:created xsi:type="dcterms:W3CDTF">2021-08-11T17:44:58Z</dcterms:created>
  <dcterms:modified xsi:type="dcterms:W3CDTF">2023-08-07T16:59:52Z</dcterms:modified>
</cp:coreProperties>
</file>